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68" r:id="rId2"/>
    <p:sldId id="519" r:id="rId3"/>
    <p:sldId id="531" r:id="rId4"/>
    <p:sldId id="518" r:id="rId5"/>
    <p:sldId id="500" r:id="rId6"/>
    <p:sldId id="521" r:id="rId7"/>
    <p:sldId id="520" r:id="rId8"/>
    <p:sldId id="502" r:id="rId9"/>
    <p:sldId id="522" r:id="rId10"/>
    <p:sldId id="504" r:id="rId11"/>
    <p:sldId id="532" r:id="rId12"/>
    <p:sldId id="533" r:id="rId13"/>
    <p:sldId id="524" r:id="rId14"/>
    <p:sldId id="525" r:id="rId15"/>
    <p:sldId id="541" r:id="rId16"/>
    <p:sldId id="538" r:id="rId17"/>
    <p:sldId id="539" r:id="rId18"/>
    <p:sldId id="542" r:id="rId19"/>
    <p:sldId id="49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5"/>
    <p:restoredTop sz="94637"/>
  </p:normalViewPr>
  <p:slideViewPr>
    <p:cSldViewPr>
      <p:cViewPr>
        <p:scale>
          <a:sx n="90" d="100"/>
          <a:sy n="90" d="100"/>
        </p:scale>
        <p:origin x="1176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38E7-A433-5846-8C00-CEBD4928518A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7078D-3B0C-9B4E-9218-68405D93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078D-3B0C-9B4E-9218-68405D9338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7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078D-3B0C-9B4E-9218-68405D9338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2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078D-3B0C-9B4E-9218-68405D9338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40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078D-3B0C-9B4E-9218-68405D9338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0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078D-3B0C-9B4E-9218-68405D9338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40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VSTH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5561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078D-3B0C-9B4E-9218-68405D9338D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58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sw_engineerin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2195388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27784" y="1674000"/>
            <a:ext cx="5688012" cy="576411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latin typeface="Sommet" pitchFamily="50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27784" y="2224800"/>
            <a:ext cx="5689600" cy="43180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Sommet" pitchFamily="50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+Two Content Overlay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09" y="188640"/>
            <a:ext cx="8775975" cy="53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510" y="838200"/>
            <a:ext cx="8820980" cy="24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161510" y="3495600"/>
            <a:ext cx="4275475" cy="24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1"/>
          </p:nvPr>
        </p:nvSpPr>
        <p:spPr>
          <a:xfrm>
            <a:off x="4707014" y="3495600"/>
            <a:ext cx="4275476" cy="24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+One Content Overlay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09" y="188640"/>
            <a:ext cx="8775975" cy="53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1510" y="3609020"/>
            <a:ext cx="8820980" cy="24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61510" y="1178750"/>
            <a:ext cx="4275475" cy="24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707015" y="1178750"/>
            <a:ext cx="4221584" cy="225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10" y="152400"/>
            <a:ext cx="8820980" cy="53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311" y="838200"/>
            <a:ext cx="4275475" cy="24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1510" y="3505200"/>
            <a:ext cx="4275475" cy="24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693816" y="838200"/>
            <a:ext cx="4221584" cy="24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4707014" y="3505200"/>
            <a:ext cx="4275476" cy="24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594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9262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04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05936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592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sw_engineeri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" y="3022600"/>
            <a:ext cx="9144000" cy="2195388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27784" y="3355832"/>
            <a:ext cx="5688012" cy="576411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latin typeface="Sommet" pitchFamily="50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627784" y="3906632"/>
            <a:ext cx="5689600" cy="43180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Sommet" pitchFamily="50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ad.unsw.edu.au\oneunsw\PVS\MS\All Staff\Branding\Branding - Never Stand Still\Templates\Faculty and Unit Bands\RGB - for screen - med quality, 600 ppi\UNSW banner - international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7175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92000" y="718424"/>
            <a:ext cx="5688012" cy="576411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592000" y="1269224"/>
            <a:ext cx="5689600" cy="43180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592000" y="2309624"/>
            <a:ext cx="5689600" cy="360362"/>
          </a:xfrm>
          <a:prstGeom prst="rect">
            <a:avLst/>
          </a:prstGeom>
        </p:spPr>
        <p:txBody>
          <a:bodyPr/>
          <a:lstStyle>
            <a:lvl1pPr>
              <a:buNone/>
              <a:defRPr sz="1200" b="1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588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sw_engineerin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9538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2400" y="2276872"/>
            <a:ext cx="8839200" cy="35905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627784" y="333232"/>
            <a:ext cx="5688012" cy="576411"/>
          </a:xfrm>
          <a:prstGeom prst="rect">
            <a:avLst/>
          </a:prstGeom>
        </p:spPr>
        <p:txBody>
          <a:bodyPr/>
          <a:lstStyle>
            <a:lvl1pPr>
              <a:buNone/>
              <a:defRPr baseline="0">
                <a:latin typeface="Sommet" pitchFamily="50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627784" y="884032"/>
            <a:ext cx="5689600" cy="431800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latin typeface="Sommet" pitchFamily="50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343400" cy="50292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43400" cy="50292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14399"/>
            <a:ext cx="43481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225" y="1600200"/>
            <a:ext cx="4348163" cy="434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14399"/>
            <a:ext cx="4343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00200"/>
            <a:ext cx="4343400" cy="434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Overlay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09" y="188640"/>
            <a:ext cx="8775975" cy="53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510" y="914400"/>
            <a:ext cx="8820980" cy="24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1510" y="3505200"/>
            <a:ext cx="8820980" cy="24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+Two Content 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510" y="838200"/>
            <a:ext cx="4275475" cy="5105400"/>
          </a:xfrm>
        </p:spPr>
        <p:txBody>
          <a:bodyPr/>
          <a:lstStyle>
            <a:lvl1pPr>
              <a:buFont typeface="Arial" pitchFamily="34" charset="0"/>
              <a:buNone/>
              <a:defRPr sz="2800"/>
            </a:lvl1pPr>
            <a:lvl2pPr>
              <a:buFont typeface="Arial" pitchFamily="34" charset="0"/>
              <a:buNone/>
              <a:defRPr sz="2400"/>
            </a:lvl2pPr>
            <a:lvl3pPr>
              <a:buFont typeface="Arial" pitchFamily="34" charset="0"/>
              <a:buNone/>
              <a:defRPr sz="2000"/>
            </a:lvl3pPr>
            <a:lvl4pPr>
              <a:buFont typeface="Arial" pitchFamily="34" charset="0"/>
              <a:buNone/>
              <a:defRPr sz="1800"/>
            </a:lvl4pPr>
            <a:lvl5pPr>
              <a:buFont typeface="Arial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4724400" y="838200"/>
            <a:ext cx="4267200" cy="24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1"/>
          </p:nvPr>
        </p:nvSpPr>
        <p:spPr>
          <a:xfrm>
            <a:off x="4724400" y="3505200"/>
            <a:ext cx="4267200" cy="24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+One Content Side-by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7014" y="914400"/>
            <a:ext cx="42754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275475" cy="24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152400" y="3505200"/>
            <a:ext cx="4275475" cy="24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88392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762000"/>
            <a:ext cx="88392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00" y="6116892"/>
            <a:ext cx="9147600" cy="74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6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emf"/><Relationship Id="rId3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3390/math4040057" TargetMode="External"/><Relationship Id="rId4" Type="http://schemas.openxmlformats.org/officeDocument/2006/relationships/hyperlink" Target="http://dx.doi.org/10.1007/s00603-016-0927-y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wmf"/><Relationship Id="rId5" Type="http://schemas.openxmlformats.org/officeDocument/2006/relationships/image" Target="../media/image45.png"/><Relationship Id="rId6" Type="http://schemas.openxmlformats.org/officeDocument/2006/relationships/image" Target="../media/image46.wmf"/><Relationship Id="rId7" Type="http://schemas.openxmlformats.org/officeDocument/2006/relationships/image" Target="../media/image47.png"/><Relationship Id="rId8" Type="http://schemas.openxmlformats.org/officeDocument/2006/relationships/image" Target="../media/image48.wmf"/><Relationship Id="rId9" Type="http://schemas.openxmlformats.org/officeDocument/2006/relationships/image" Target="../media/image49.w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wmf"/><Relationship Id="rId7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9.jpeg"/><Relationship Id="rId7" Type="http://schemas.openxmlformats.org/officeDocument/2006/relationships/oleObject" Target="../embeddings/oleObject2.bin"/><Relationship Id="rId8" Type="http://schemas.openxmlformats.org/officeDocument/2006/relationships/image" Target="../media/image8.emf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png"/><Relationship Id="rId7" Type="http://schemas.openxmlformats.org/officeDocument/2006/relationships/image" Target="../media/image18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7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9.wmf"/><Relationship Id="rId9" Type="http://schemas.openxmlformats.org/officeDocument/2006/relationships/image" Target="../media/image22.tif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4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2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592388" y="2309813"/>
            <a:ext cx="5689600" cy="3603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School of Petroleum Engineering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91982" y="3074924"/>
            <a:ext cx="184666" cy="26930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AU" sz="115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81200" y="533400"/>
            <a:ext cx="7162800" cy="15240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Analysis of Dynamics in </a:t>
            </a:r>
            <a:r>
              <a:rPr lang="en-US" sz="2400" dirty="0"/>
              <a:t>M</a:t>
            </a:r>
            <a:r>
              <a:rPr lang="en-US" sz="2400" dirty="0" smtClean="0"/>
              <a:t>ultiphysics Modelling of Chemically Active Creeping Faults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62200" y="990600"/>
            <a:ext cx="6781800" cy="762000"/>
          </a:xfrm>
        </p:spPr>
        <p:txBody>
          <a:bodyPr>
            <a:noAutofit/>
          </a:bodyPr>
          <a:lstStyle/>
          <a:p>
            <a:endParaRPr lang="en-US" sz="1600" dirty="0"/>
          </a:p>
          <a:p>
            <a:r>
              <a:rPr lang="en-US" sz="1600" dirty="0" smtClean="0"/>
              <a:t>Sotiris Alevizos, Thomas </a:t>
            </a:r>
            <a:r>
              <a:rPr lang="en-US" sz="1600" dirty="0" err="1" smtClean="0"/>
              <a:t>Poulet</a:t>
            </a:r>
            <a:r>
              <a:rPr lang="en-US" sz="1600" dirty="0" smtClean="0"/>
              <a:t>, </a:t>
            </a:r>
            <a:r>
              <a:rPr lang="en-US" sz="1600" dirty="0" err="1" smtClean="0"/>
              <a:t>Manolis</a:t>
            </a:r>
            <a:r>
              <a:rPr lang="en-US" sz="1600" dirty="0" smtClean="0"/>
              <a:t> </a:t>
            </a:r>
            <a:r>
              <a:rPr lang="en-US" sz="1600" dirty="0" err="1" smtClean="0"/>
              <a:t>Veveakis</a:t>
            </a:r>
            <a:r>
              <a:rPr lang="en-US" sz="1600" dirty="0"/>
              <a:t> </a:t>
            </a:r>
            <a:r>
              <a:rPr lang="en-US" sz="1600" dirty="0" smtClean="0"/>
              <a:t>and Klaus </a:t>
            </a:r>
            <a:r>
              <a:rPr lang="en-US" sz="1600" dirty="0" err="1" smtClean="0"/>
              <a:t>Regenauer-Lieb</a:t>
            </a:r>
            <a:endParaRPr lang="en-US" sz="1600" dirty="0"/>
          </a:p>
          <a:p>
            <a:r>
              <a:rPr lang="en-US" sz="1600" dirty="0" smtClean="0"/>
              <a:t>UNSW Petroleum Engineering </a:t>
            </a:r>
          </a:p>
          <a:p>
            <a:r>
              <a:rPr lang="en-US" sz="1600" dirty="0" smtClean="0"/>
              <a:t>CSIRO Energy and Mineral</a:t>
            </a:r>
            <a:r>
              <a:rPr lang="el-GR" sz="1600" dirty="0" smtClean="0"/>
              <a:t> </a:t>
            </a:r>
            <a:r>
              <a:rPr lang="en-US" sz="1600" dirty="0" smtClean="0"/>
              <a:t>Resources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4456"/>
            <a:ext cx="9144000" cy="3081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25908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Unconventional Geomechanics Group (UGG)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24200" y="304279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http://</a:t>
            </a:r>
            <a:r>
              <a:rPr lang="en-US" sz="2400" dirty="0" err="1" smtClean="0">
                <a:solidFill>
                  <a:schemeClr val="bg1"/>
                </a:solidFill>
              </a:rPr>
              <a:t>ugg.unsw.edu.au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system of equations at the critical state limit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25146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z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73" y="1870800"/>
            <a:ext cx="6125454" cy="7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" y="2937600"/>
            <a:ext cx="9139340" cy="720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341423" y="4690200"/>
            <a:ext cx="6461154" cy="720000"/>
            <a:chOff x="1219200" y="4521785"/>
            <a:chExt cx="6461154" cy="720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7445" y="4521785"/>
              <a:ext cx="2482909" cy="72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200" y="4521785"/>
              <a:ext cx="3242293" cy="72000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146455" y="1219200"/>
            <a:ext cx="285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Normalized balance laws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63088" y="4038600"/>
            <a:ext cx="301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Main dimensionless groups</a:t>
            </a:r>
            <a:endParaRPr lang="en-US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552700" y="6324600"/>
            <a:ext cx="403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chemeClr val="tx1"/>
                </a:solidFill>
              </a:rPr>
              <a:t>Alevizos </a:t>
            </a:r>
            <a:r>
              <a:rPr lang="en-US" altLang="en-US" sz="2000" dirty="0">
                <a:solidFill>
                  <a:schemeClr val="tx1"/>
                </a:solidFill>
              </a:rPr>
              <a:t>et al. </a:t>
            </a:r>
            <a:r>
              <a:rPr lang="en-US" altLang="en-US" sz="2000" dirty="0" smtClean="0">
                <a:solidFill>
                  <a:schemeClr val="tx1"/>
                </a:solidFill>
              </a:rPr>
              <a:t>2016, Mathematics</a:t>
            </a:r>
            <a:endParaRPr lang="el-GR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System’s stability regimes </a:t>
            </a:r>
            <a:r>
              <a:rPr lang="en-AU" dirty="0" err="1" smtClean="0"/>
              <a:t>w.r.t</a:t>
            </a:r>
            <a:r>
              <a:rPr lang="en-AU" dirty="0" smtClean="0"/>
              <a:t> </a:t>
            </a:r>
            <a:r>
              <a:rPr lang="en-AU" dirty="0" err="1" smtClean="0">
                <a:solidFill>
                  <a:srgbClr val="FF0000"/>
                </a:solidFill>
              </a:rPr>
              <a:t>Gr</a:t>
            </a:r>
            <a:endParaRPr lang="en-AU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79984" y="4898300"/>
            <a:ext cx="640871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524000" y="1369908"/>
            <a:ext cx="8384" cy="368079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273586" y="2980362"/>
            <a:ext cx="186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Core temperature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3108176" y="4970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Gruntfest number</a:t>
            </a:r>
            <a:endParaRPr lang="en-AU" dirty="0"/>
          </a:p>
        </p:txBody>
      </p:sp>
      <p:sp>
        <p:nvSpPr>
          <p:cNvPr id="16" name="Freeform 15"/>
          <p:cNvSpPr/>
          <p:nvPr/>
        </p:nvSpPr>
        <p:spPr>
          <a:xfrm>
            <a:off x="1519010" y="1838142"/>
            <a:ext cx="4986670" cy="2796363"/>
          </a:xfrm>
          <a:custGeom>
            <a:avLst/>
            <a:gdLst>
              <a:gd name="connsiteX0" fmla="*/ 0 w 4986670"/>
              <a:gd name="connsiteY0" fmla="*/ 2796363 h 2796363"/>
              <a:gd name="connsiteX1" fmla="*/ 3487479 w 4986670"/>
              <a:gd name="connsiteY1" fmla="*/ 2211572 h 2796363"/>
              <a:gd name="connsiteX2" fmla="*/ 1796902 w 4986670"/>
              <a:gd name="connsiteY2" fmla="*/ 1403498 h 2796363"/>
              <a:gd name="connsiteX3" fmla="*/ 4986670 w 4986670"/>
              <a:gd name="connsiteY3" fmla="*/ 0 h 279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6670" h="2796363">
                <a:moveTo>
                  <a:pt x="0" y="2796363"/>
                </a:moveTo>
                <a:cubicBezTo>
                  <a:pt x="1593997" y="2620039"/>
                  <a:pt x="3187995" y="2443716"/>
                  <a:pt x="3487479" y="2211572"/>
                </a:cubicBezTo>
                <a:cubicBezTo>
                  <a:pt x="3786963" y="1979428"/>
                  <a:pt x="1547037" y="1772093"/>
                  <a:pt x="1796902" y="1403498"/>
                </a:cubicBezTo>
                <a:cubicBezTo>
                  <a:pt x="2046767" y="1034903"/>
                  <a:pt x="3516718" y="517451"/>
                  <a:pt x="4986670" y="0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/>
          <p:cNvSpPr/>
          <p:nvPr/>
        </p:nvSpPr>
        <p:spPr>
          <a:xfrm>
            <a:off x="3241559" y="3292858"/>
            <a:ext cx="180020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/>
          <p:cNvSpPr/>
          <p:nvPr/>
        </p:nvSpPr>
        <p:spPr>
          <a:xfrm>
            <a:off x="1524000" y="1842065"/>
            <a:ext cx="4986670" cy="2796363"/>
          </a:xfrm>
          <a:custGeom>
            <a:avLst/>
            <a:gdLst>
              <a:gd name="connsiteX0" fmla="*/ 0 w 4986670"/>
              <a:gd name="connsiteY0" fmla="*/ 2796363 h 2796363"/>
              <a:gd name="connsiteX1" fmla="*/ 3487479 w 4986670"/>
              <a:gd name="connsiteY1" fmla="*/ 2211572 h 2796363"/>
              <a:gd name="connsiteX2" fmla="*/ 1796902 w 4986670"/>
              <a:gd name="connsiteY2" fmla="*/ 1403498 h 2796363"/>
              <a:gd name="connsiteX3" fmla="*/ 4986670 w 4986670"/>
              <a:gd name="connsiteY3" fmla="*/ 0 h 279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6670" h="2796363">
                <a:moveTo>
                  <a:pt x="0" y="2796363"/>
                </a:moveTo>
                <a:cubicBezTo>
                  <a:pt x="1593997" y="2620039"/>
                  <a:pt x="3187995" y="2443716"/>
                  <a:pt x="3487479" y="2211572"/>
                </a:cubicBezTo>
                <a:cubicBezTo>
                  <a:pt x="3786963" y="1979428"/>
                  <a:pt x="1547037" y="1772093"/>
                  <a:pt x="1796902" y="1403498"/>
                </a:cubicBezTo>
                <a:cubicBezTo>
                  <a:pt x="2046767" y="1034903"/>
                  <a:pt x="3516718" y="517451"/>
                  <a:pt x="4986670" y="0"/>
                </a:cubicBezTo>
              </a:path>
            </a:pathLst>
          </a:cu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4"/>
          <p:cNvGrpSpPr/>
          <p:nvPr/>
        </p:nvGrpSpPr>
        <p:grpSpPr>
          <a:xfrm>
            <a:off x="1524000" y="1081876"/>
            <a:ext cx="5904656" cy="3849264"/>
            <a:chOff x="1259632" y="1379936"/>
            <a:chExt cx="5904656" cy="3849264"/>
          </a:xfrm>
        </p:grpSpPr>
        <p:sp>
          <p:nvSpPr>
            <p:cNvPr id="19" name="TextBox 18"/>
            <p:cNvSpPr txBox="1"/>
            <p:nvPr/>
          </p:nvSpPr>
          <p:spPr>
            <a:xfrm>
              <a:off x="1331640" y="1482765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Stable creep</a:t>
              </a:r>
              <a:endParaRPr lang="en-AU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99941" y="1482765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>
                  <a:solidFill>
                    <a:srgbClr val="FF0000"/>
                  </a:solidFill>
                </a:rPr>
                <a:t>Non periodic behaviour</a:t>
              </a:r>
              <a:endParaRPr lang="en-AU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60032" y="1482765"/>
              <a:ext cx="230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>
                  <a:solidFill>
                    <a:srgbClr val="FF0000"/>
                  </a:solidFill>
                </a:rPr>
                <a:t>Periodic </a:t>
              </a:r>
            </a:p>
            <a:p>
              <a:r>
                <a:rPr lang="en-AU" dirty="0" smtClean="0">
                  <a:solidFill>
                    <a:srgbClr val="FF0000"/>
                  </a:solidFill>
                </a:rPr>
                <a:t>behaviour</a:t>
              </a:r>
              <a:endParaRPr lang="en-AU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009090" y="1379936"/>
              <a:ext cx="0" cy="3816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769181" y="1383474"/>
              <a:ext cx="0" cy="3816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1259632" y="2124493"/>
              <a:ext cx="3520127" cy="3104707"/>
            </a:xfrm>
            <a:custGeom>
              <a:avLst/>
              <a:gdLst>
                <a:gd name="connsiteX0" fmla="*/ 575931 w 4680099"/>
                <a:gd name="connsiteY0" fmla="*/ 517451 h 4102396"/>
                <a:gd name="connsiteX1" fmla="*/ 586563 w 4680099"/>
                <a:gd name="connsiteY1" fmla="*/ 3590261 h 4102396"/>
                <a:gd name="connsiteX2" fmla="*/ 4095308 w 4680099"/>
                <a:gd name="connsiteY2" fmla="*/ 3590261 h 4102396"/>
                <a:gd name="connsiteX3" fmla="*/ 4095308 w 4680099"/>
                <a:gd name="connsiteY3" fmla="*/ 2718391 h 4102396"/>
                <a:gd name="connsiteX4" fmla="*/ 3765698 w 4680099"/>
                <a:gd name="connsiteY4" fmla="*/ 2516372 h 4102396"/>
                <a:gd name="connsiteX5" fmla="*/ 3106480 w 4680099"/>
                <a:gd name="connsiteY5" fmla="*/ 2356884 h 4102396"/>
                <a:gd name="connsiteX6" fmla="*/ 2596117 w 4680099"/>
                <a:gd name="connsiteY6" fmla="*/ 2186763 h 4102396"/>
                <a:gd name="connsiteX7" fmla="*/ 2340936 w 4680099"/>
                <a:gd name="connsiteY7" fmla="*/ 1995377 h 4102396"/>
                <a:gd name="connsiteX8" fmla="*/ 2340936 w 4680099"/>
                <a:gd name="connsiteY8" fmla="*/ 485554 h 4102396"/>
                <a:gd name="connsiteX9" fmla="*/ 575931 w 4680099"/>
                <a:gd name="connsiteY9" fmla="*/ 517451 h 4102396"/>
                <a:gd name="connsiteX0" fmla="*/ 575931 w 4680099"/>
                <a:gd name="connsiteY0" fmla="*/ 517451 h 4102396"/>
                <a:gd name="connsiteX1" fmla="*/ 586563 w 4680099"/>
                <a:gd name="connsiteY1" fmla="*/ 3590261 h 4102396"/>
                <a:gd name="connsiteX2" fmla="*/ 4095308 w 4680099"/>
                <a:gd name="connsiteY2" fmla="*/ 3590261 h 4102396"/>
                <a:gd name="connsiteX3" fmla="*/ 4095308 w 4680099"/>
                <a:gd name="connsiteY3" fmla="*/ 2718391 h 4102396"/>
                <a:gd name="connsiteX4" fmla="*/ 3765698 w 4680099"/>
                <a:gd name="connsiteY4" fmla="*/ 2516372 h 4102396"/>
                <a:gd name="connsiteX5" fmla="*/ 3106480 w 4680099"/>
                <a:gd name="connsiteY5" fmla="*/ 2356884 h 4102396"/>
                <a:gd name="connsiteX6" fmla="*/ 2596117 w 4680099"/>
                <a:gd name="connsiteY6" fmla="*/ 2186763 h 4102396"/>
                <a:gd name="connsiteX7" fmla="*/ 2340936 w 4680099"/>
                <a:gd name="connsiteY7" fmla="*/ 1995377 h 4102396"/>
                <a:gd name="connsiteX8" fmla="*/ 2340936 w 4680099"/>
                <a:gd name="connsiteY8" fmla="*/ 485554 h 4102396"/>
                <a:gd name="connsiteX9" fmla="*/ 575931 w 4680099"/>
                <a:gd name="connsiteY9" fmla="*/ 517451 h 4102396"/>
                <a:gd name="connsiteX0" fmla="*/ 575931 w 4680099"/>
                <a:gd name="connsiteY0" fmla="*/ 517451 h 4102396"/>
                <a:gd name="connsiteX1" fmla="*/ 586563 w 4680099"/>
                <a:gd name="connsiteY1" fmla="*/ 3590261 h 4102396"/>
                <a:gd name="connsiteX2" fmla="*/ 4095308 w 4680099"/>
                <a:gd name="connsiteY2" fmla="*/ 3590261 h 4102396"/>
                <a:gd name="connsiteX3" fmla="*/ 4095308 w 4680099"/>
                <a:gd name="connsiteY3" fmla="*/ 2718391 h 4102396"/>
                <a:gd name="connsiteX4" fmla="*/ 3765698 w 4680099"/>
                <a:gd name="connsiteY4" fmla="*/ 2516372 h 4102396"/>
                <a:gd name="connsiteX5" fmla="*/ 3106480 w 4680099"/>
                <a:gd name="connsiteY5" fmla="*/ 2356884 h 4102396"/>
                <a:gd name="connsiteX6" fmla="*/ 2596117 w 4680099"/>
                <a:gd name="connsiteY6" fmla="*/ 2186763 h 4102396"/>
                <a:gd name="connsiteX7" fmla="*/ 2340936 w 4680099"/>
                <a:gd name="connsiteY7" fmla="*/ 1995377 h 4102396"/>
                <a:gd name="connsiteX8" fmla="*/ 2340936 w 4680099"/>
                <a:gd name="connsiteY8" fmla="*/ 485554 h 4102396"/>
                <a:gd name="connsiteX9" fmla="*/ 575931 w 4680099"/>
                <a:gd name="connsiteY9" fmla="*/ 517451 h 4102396"/>
                <a:gd name="connsiteX0" fmla="*/ 575931 w 4680099"/>
                <a:gd name="connsiteY0" fmla="*/ 283534 h 3868479"/>
                <a:gd name="connsiteX1" fmla="*/ 586563 w 4680099"/>
                <a:gd name="connsiteY1" fmla="*/ 3356344 h 3868479"/>
                <a:gd name="connsiteX2" fmla="*/ 4095308 w 4680099"/>
                <a:gd name="connsiteY2" fmla="*/ 3356344 h 3868479"/>
                <a:gd name="connsiteX3" fmla="*/ 4095308 w 4680099"/>
                <a:gd name="connsiteY3" fmla="*/ 2484474 h 3868479"/>
                <a:gd name="connsiteX4" fmla="*/ 3765698 w 4680099"/>
                <a:gd name="connsiteY4" fmla="*/ 2282455 h 3868479"/>
                <a:gd name="connsiteX5" fmla="*/ 3106480 w 4680099"/>
                <a:gd name="connsiteY5" fmla="*/ 2122967 h 3868479"/>
                <a:gd name="connsiteX6" fmla="*/ 2596117 w 4680099"/>
                <a:gd name="connsiteY6" fmla="*/ 1952846 h 3868479"/>
                <a:gd name="connsiteX7" fmla="*/ 2340936 w 4680099"/>
                <a:gd name="connsiteY7" fmla="*/ 1761460 h 3868479"/>
                <a:gd name="connsiteX8" fmla="*/ 2340936 w 4680099"/>
                <a:gd name="connsiteY8" fmla="*/ 251637 h 3868479"/>
                <a:gd name="connsiteX9" fmla="*/ 575931 w 4680099"/>
                <a:gd name="connsiteY9" fmla="*/ 283534 h 3868479"/>
                <a:gd name="connsiteX0" fmla="*/ 575931 w 4680099"/>
                <a:gd name="connsiteY0" fmla="*/ 283534 h 3868479"/>
                <a:gd name="connsiteX1" fmla="*/ 586563 w 4680099"/>
                <a:gd name="connsiteY1" fmla="*/ 3356344 h 3868479"/>
                <a:gd name="connsiteX2" fmla="*/ 4095308 w 4680099"/>
                <a:gd name="connsiteY2" fmla="*/ 3356344 h 3868479"/>
                <a:gd name="connsiteX3" fmla="*/ 4095308 w 4680099"/>
                <a:gd name="connsiteY3" fmla="*/ 2484474 h 3868479"/>
                <a:gd name="connsiteX4" fmla="*/ 3765698 w 4680099"/>
                <a:gd name="connsiteY4" fmla="*/ 2282455 h 3868479"/>
                <a:gd name="connsiteX5" fmla="*/ 3106480 w 4680099"/>
                <a:gd name="connsiteY5" fmla="*/ 2122967 h 3868479"/>
                <a:gd name="connsiteX6" fmla="*/ 2596117 w 4680099"/>
                <a:gd name="connsiteY6" fmla="*/ 1952846 h 3868479"/>
                <a:gd name="connsiteX7" fmla="*/ 2340936 w 4680099"/>
                <a:gd name="connsiteY7" fmla="*/ 1761460 h 3868479"/>
                <a:gd name="connsiteX8" fmla="*/ 2340936 w 4680099"/>
                <a:gd name="connsiteY8" fmla="*/ 251637 h 3868479"/>
                <a:gd name="connsiteX9" fmla="*/ 575931 w 4680099"/>
                <a:gd name="connsiteY9" fmla="*/ 283534 h 3868479"/>
                <a:gd name="connsiteX0" fmla="*/ 575931 w 4680099"/>
                <a:gd name="connsiteY0" fmla="*/ 31897 h 3616842"/>
                <a:gd name="connsiteX1" fmla="*/ 586563 w 4680099"/>
                <a:gd name="connsiteY1" fmla="*/ 3104707 h 3616842"/>
                <a:gd name="connsiteX2" fmla="*/ 4095308 w 4680099"/>
                <a:gd name="connsiteY2" fmla="*/ 3104707 h 3616842"/>
                <a:gd name="connsiteX3" fmla="*/ 4095308 w 4680099"/>
                <a:gd name="connsiteY3" fmla="*/ 2232837 h 3616842"/>
                <a:gd name="connsiteX4" fmla="*/ 3765698 w 4680099"/>
                <a:gd name="connsiteY4" fmla="*/ 2030818 h 3616842"/>
                <a:gd name="connsiteX5" fmla="*/ 3106480 w 4680099"/>
                <a:gd name="connsiteY5" fmla="*/ 1871330 h 3616842"/>
                <a:gd name="connsiteX6" fmla="*/ 2596117 w 4680099"/>
                <a:gd name="connsiteY6" fmla="*/ 1701209 h 3616842"/>
                <a:gd name="connsiteX7" fmla="*/ 2340936 w 4680099"/>
                <a:gd name="connsiteY7" fmla="*/ 1509823 h 3616842"/>
                <a:gd name="connsiteX8" fmla="*/ 2340936 w 4680099"/>
                <a:gd name="connsiteY8" fmla="*/ 0 h 3616842"/>
                <a:gd name="connsiteX9" fmla="*/ 575931 w 4680099"/>
                <a:gd name="connsiteY9" fmla="*/ 31897 h 3616842"/>
                <a:gd name="connsiteX0" fmla="*/ 575931 w 4680099"/>
                <a:gd name="connsiteY0" fmla="*/ 31897 h 3616842"/>
                <a:gd name="connsiteX1" fmla="*/ 586563 w 4680099"/>
                <a:gd name="connsiteY1" fmla="*/ 3104707 h 3616842"/>
                <a:gd name="connsiteX2" fmla="*/ 4095308 w 4680099"/>
                <a:gd name="connsiteY2" fmla="*/ 3104707 h 3616842"/>
                <a:gd name="connsiteX3" fmla="*/ 4095308 w 4680099"/>
                <a:gd name="connsiteY3" fmla="*/ 2232837 h 3616842"/>
                <a:gd name="connsiteX4" fmla="*/ 3765698 w 4680099"/>
                <a:gd name="connsiteY4" fmla="*/ 2030818 h 3616842"/>
                <a:gd name="connsiteX5" fmla="*/ 3106480 w 4680099"/>
                <a:gd name="connsiteY5" fmla="*/ 1871330 h 3616842"/>
                <a:gd name="connsiteX6" fmla="*/ 2596117 w 4680099"/>
                <a:gd name="connsiteY6" fmla="*/ 1701209 h 3616842"/>
                <a:gd name="connsiteX7" fmla="*/ 2340936 w 4680099"/>
                <a:gd name="connsiteY7" fmla="*/ 1509823 h 3616842"/>
                <a:gd name="connsiteX8" fmla="*/ 2340936 w 4680099"/>
                <a:gd name="connsiteY8" fmla="*/ 0 h 3616842"/>
                <a:gd name="connsiteX9" fmla="*/ 575931 w 4680099"/>
                <a:gd name="connsiteY9" fmla="*/ 31897 h 3616842"/>
                <a:gd name="connsiteX0" fmla="*/ 575931 w 4680099"/>
                <a:gd name="connsiteY0" fmla="*/ 31897 h 3616842"/>
                <a:gd name="connsiteX1" fmla="*/ 586563 w 4680099"/>
                <a:gd name="connsiteY1" fmla="*/ 3104707 h 3616842"/>
                <a:gd name="connsiteX2" fmla="*/ 4095308 w 4680099"/>
                <a:gd name="connsiteY2" fmla="*/ 3104707 h 3616842"/>
                <a:gd name="connsiteX3" fmla="*/ 4095308 w 4680099"/>
                <a:gd name="connsiteY3" fmla="*/ 2232837 h 3616842"/>
                <a:gd name="connsiteX4" fmla="*/ 3765698 w 4680099"/>
                <a:gd name="connsiteY4" fmla="*/ 2030818 h 3616842"/>
                <a:gd name="connsiteX5" fmla="*/ 3106480 w 4680099"/>
                <a:gd name="connsiteY5" fmla="*/ 1871330 h 3616842"/>
                <a:gd name="connsiteX6" fmla="*/ 2596117 w 4680099"/>
                <a:gd name="connsiteY6" fmla="*/ 1701209 h 3616842"/>
                <a:gd name="connsiteX7" fmla="*/ 2340936 w 4680099"/>
                <a:gd name="connsiteY7" fmla="*/ 1509823 h 3616842"/>
                <a:gd name="connsiteX8" fmla="*/ 2340936 w 4680099"/>
                <a:gd name="connsiteY8" fmla="*/ 0 h 3616842"/>
                <a:gd name="connsiteX9" fmla="*/ 575931 w 4680099"/>
                <a:gd name="connsiteY9" fmla="*/ 31897 h 3616842"/>
                <a:gd name="connsiteX0" fmla="*/ 575931 w 4680099"/>
                <a:gd name="connsiteY0" fmla="*/ 31897 h 3616842"/>
                <a:gd name="connsiteX1" fmla="*/ 586563 w 4680099"/>
                <a:gd name="connsiteY1" fmla="*/ 3104707 h 3616842"/>
                <a:gd name="connsiteX2" fmla="*/ 4095308 w 4680099"/>
                <a:gd name="connsiteY2" fmla="*/ 3104707 h 3616842"/>
                <a:gd name="connsiteX3" fmla="*/ 4095308 w 4680099"/>
                <a:gd name="connsiteY3" fmla="*/ 2232837 h 3616842"/>
                <a:gd name="connsiteX4" fmla="*/ 3765698 w 4680099"/>
                <a:gd name="connsiteY4" fmla="*/ 2030818 h 3616842"/>
                <a:gd name="connsiteX5" fmla="*/ 3106480 w 4680099"/>
                <a:gd name="connsiteY5" fmla="*/ 1871330 h 3616842"/>
                <a:gd name="connsiteX6" fmla="*/ 2596117 w 4680099"/>
                <a:gd name="connsiteY6" fmla="*/ 1701209 h 3616842"/>
                <a:gd name="connsiteX7" fmla="*/ 2340936 w 4680099"/>
                <a:gd name="connsiteY7" fmla="*/ 1509823 h 3616842"/>
                <a:gd name="connsiteX8" fmla="*/ 2340936 w 4680099"/>
                <a:gd name="connsiteY8" fmla="*/ 0 h 3616842"/>
                <a:gd name="connsiteX9" fmla="*/ 575931 w 4680099"/>
                <a:gd name="connsiteY9" fmla="*/ 31897 h 3616842"/>
                <a:gd name="connsiteX0" fmla="*/ 575931 w 4680099"/>
                <a:gd name="connsiteY0" fmla="*/ 31897 h 3616842"/>
                <a:gd name="connsiteX1" fmla="*/ 586563 w 4680099"/>
                <a:gd name="connsiteY1" fmla="*/ 3104707 h 3616842"/>
                <a:gd name="connsiteX2" fmla="*/ 4095308 w 4680099"/>
                <a:gd name="connsiteY2" fmla="*/ 3104707 h 3616842"/>
                <a:gd name="connsiteX3" fmla="*/ 4095308 w 4680099"/>
                <a:gd name="connsiteY3" fmla="*/ 2232837 h 3616842"/>
                <a:gd name="connsiteX4" fmla="*/ 3765698 w 4680099"/>
                <a:gd name="connsiteY4" fmla="*/ 2030818 h 3616842"/>
                <a:gd name="connsiteX5" fmla="*/ 3106480 w 4680099"/>
                <a:gd name="connsiteY5" fmla="*/ 1871330 h 3616842"/>
                <a:gd name="connsiteX6" fmla="*/ 2596117 w 4680099"/>
                <a:gd name="connsiteY6" fmla="*/ 1701209 h 3616842"/>
                <a:gd name="connsiteX7" fmla="*/ 2340936 w 4680099"/>
                <a:gd name="connsiteY7" fmla="*/ 1509823 h 3616842"/>
                <a:gd name="connsiteX8" fmla="*/ 2340936 w 4680099"/>
                <a:gd name="connsiteY8" fmla="*/ 0 h 3616842"/>
                <a:gd name="connsiteX9" fmla="*/ 575931 w 4680099"/>
                <a:gd name="connsiteY9" fmla="*/ 31897 h 3616842"/>
                <a:gd name="connsiteX0" fmla="*/ 575931 w 4680099"/>
                <a:gd name="connsiteY0" fmla="*/ 31897 h 3616842"/>
                <a:gd name="connsiteX1" fmla="*/ 586563 w 4680099"/>
                <a:gd name="connsiteY1" fmla="*/ 3104707 h 3616842"/>
                <a:gd name="connsiteX2" fmla="*/ 4095308 w 4680099"/>
                <a:gd name="connsiteY2" fmla="*/ 3104707 h 3616842"/>
                <a:gd name="connsiteX3" fmla="*/ 4095308 w 4680099"/>
                <a:gd name="connsiteY3" fmla="*/ 2232837 h 3616842"/>
                <a:gd name="connsiteX4" fmla="*/ 3765698 w 4680099"/>
                <a:gd name="connsiteY4" fmla="*/ 2030818 h 3616842"/>
                <a:gd name="connsiteX5" fmla="*/ 3106480 w 4680099"/>
                <a:gd name="connsiteY5" fmla="*/ 1871330 h 3616842"/>
                <a:gd name="connsiteX6" fmla="*/ 2596117 w 4680099"/>
                <a:gd name="connsiteY6" fmla="*/ 1701209 h 3616842"/>
                <a:gd name="connsiteX7" fmla="*/ 2340936 w 4680099"/>
                <a:gd name="connsiteY7" fmla="*/ 1509823 h 3616842"/>
                <a:gd name="connsiteX8" fmla="*/ 2340936 w 4680099"/>
                <a:gd name="connsiteY8" fmla="*/ 0 h 3616842"/>
                <a:gd name="connsiteX9" fmla="*/ 575931 w 4680099"/>
                <a:gd name="connsiteY9" fmla="*/ 31897 h 3616842"/>
                <a:gd name="connsiteX0" fmla="*/ 575931 w 4680099"/>
                <a:gd name="connsiteY0" fmla="*/ 31897 h 3616842"/>
                <a:gd name="connsiteX1" fmla="*/ 586563 w 4680099"/>
                <a:gd name="connsiteY1" fmla="*/ 3104707 h 3616842"/>
                <a:gd name="connsiteX2" fmla="*/ 4095308 w 4680099"/>
                <a:gd name="connsiteY2" fmla="*/ 3104707 h 3616842"/>
                <a:gd name="connsiteX3" fmla="*/ 4095308 w 4680099"/>
                <a:gd name="connsiteY3" fmla="*/ 2232837 h 3616842"/>
                <a:gd name="connsiteX4" fmla="*/ 3765698 w 4680099"/>
                <a:gd name="connsiteY4" fmla="*/ 2030818 h 3616842"/>
                <a:gd name="connsiteX5" fmla="*/ 3106480 w 4680099"/>
                <a:gd name="connsiteY5" fmla="*/ 1871330 h 3616842"/>
                <a:gd name="connsiteX6" fmla="*/ 2596117 w 4680099"/>
                <a:gd name="connsiteY6" fmla="*/ 1701209 h 3616842"/>
                <a:gd name="connsiteX7" fmla="*/ 2340936 w 4680099"/>
                <a:gd name="connsiteY7" fmla="*/ 1509823 h 3616842"/>
                <a:gd name="connsiteX8" fmla="*/ 2340936 w 4680099"/>
                <a:gd name="connsiteY8" fmla="*/ 0 h 3616842"/>
                <a:gd name="connsiteX9" fmla="*/ 575931 w 4680099"/>
                <a:gd name="connsiteY9" fmla="*/ 31897 h 3616842"/>
                <a:gd name="connsiteX0" fmla="*/ 575931 w 4101047"/>
                <a:gd name="connsiteY0" fmla="*/ 31897 h 3616842"/>
                <a:gd name="connsiteX1" fmla="*/ 586563 w 4101047"/>
                <a:gd name="connsiteY1" fmla="*/ 3104707 h 3616842"/>
                <a:gd name="connsiteX2" fmla="*/ 4095308 w 4101047"/>
                <a:gd name="connsiteY2" fmla="*/ 3104707 h 3616842"/>
                <a:gd name="connsiteX3" fmla="*/ 4095308 w 4101047"/>
                <a:gd name="connsiteY3" fmla="*/ 2232837 h 3616842"/>
                <a:gd name="connsiteX4" fmla="*/ 3765698 w 4101047"/>
                <a:gd name="connsiteY4" fmla="*/ 2030818 h 3616842"/>
                <a:gd name="connsiteX5" fmla="*/ 3106480 w 4101047"/>
                <a:gd name="connsiteY5" fmla="*/ 1871330 h 3616842"/>
                <a:gd name="connsiteX6" fmla="*/ 2596117 w 4101047"/>
                <a:gd name="connsiteY6" fmla="*/ 1701209 h 3616842"/>
                <a:gd name="connsiteX7" fmla="*/ 2340936 w 4101047"/>
                <a:gd name="connsiteY7" fmla="*/ 1509823 h 3616842"/>
                <a:gd name="connsiteX8" fmla="*/ 2340936 w 4101047"/>
                <a:gd name="connsiteY8" fmla="*/ 0 h 3616842"/>
                <a:gd name="connsiteX9" fmla="*/ 575931 w 4101047"/>
                <a:gd name="connsiteY9" fmla="*/ 31897 h 3616842"/>
                <a:gd name="connsiteX0" fmla="*/ 575931 w 4101047"/>
                <a:gd name="connsiteY0" fmla="*/ 31897 h 3616842"/>
                <a:gd name="connsiteX1" fmla="*/ 586563 w 4101047"/>
                <a:gd name="connsiteY1" fmla="*/ 3104707 h 3616842"/>
                <a:gd name="connsiteX2" fmla="*/ 4095308 w 4101047"/>
                <a:gd name="connsiteY2" fmla="*/ 3104707 h 3616842"/>
                <a:gd name="connsiteX3" fmla="*/ 4095308 w 4101047"/>
                <a:gd name="connsiteY3" fmla="*/ 2232837 h 3616842"/>
                <a:gd name="connsiteX4" fmla="*/ 3765698 w 4101047"/>
                <a:gd name="connsiteY4" fmla="*/ 2030818 h 3616842"/>
                <a:gd name="connsiteX5" fmla="*/ 3106480 w 4101047"/>
                <a:gd name="connsiteY5" fmla="*/ 1871330 h 3616842"/>
                <a:gd name="connsiteX6" fmla="*/ 2596117 w 4101047"/>
                <a:gd name="connsiteY6" fmla="*/ 1701209 h 3616842"/>
                <a:gd name="connsiteX7" fmla="*/ 2340936 w 4101047"/>
                <a:gd name="connsiteY7" fmla="*/ 1509823 h 3616842"/>
                <a:gd name="connsiteX8" fmla="*/ 2340936 w 4101047"/>
                <a:gd name="connsiteY8" fmla="*/ 0 h 3616842"/>
                <a:gd name="connsiteX9" fmla="*/ 575931 w 4101047"/>
                <a:gd name="connsiteY9" fmla="*/ 31897 h 3616842"/>
                <a:gd name="connsiteX0" fmla="*/ 575931 w 4101047"/>
                <a:gd name="connsiteY0" fmla="*/ 31897 h 3104707"/>
                <a:gd name="connsiteX1" fmla="*/ 586563 w 4101047"/>
                <a:gd name="connsiteY1" fmla="*/ 3104707 h 3104707"/>
                <a:gd name="connsiteX2" fmla="*/ 4095308 w 4101047"/>
                <a:gd name="connsiteY2" fmla="*/ 3104707 h 3104707"/>
                <a:gd name="connsiteX3" fmla="*/ 4095308 w 4101047"/>
                <a:gd name="connsiteY3" fmla="*/ 2232837 h 3104707"/>
                <a:gd name="connsiteX4" fmla="*/ 3765698 w 4101047"/>
                <a:gd name="connsiteY4" fmla="*/ 2030818 h 3104707"/>
                <a:gd name="connsiteX5" fmla="*/ 3106480 w 4101047"/>
                <a:gd name="connsiteY5" fmla="*/ 1871330 h 3104707"/>
                <a:gd name="connsiteX6" fmla="*/ 2596117 w 4101047"/>
                <a:gd name="connsiteY6" fmla="*/ 1701209 h 3104707"/>
                <a:gd name="connsiteX7" fmla="*/ 2340936 w 4101047"/>
                <a:gd name="connsiteY7" fmla="*/ 1509823 h 3104707"/>
                <a:gd name="connsiteX8" fmla="*/ 2340936 w 4101047"/>
                <a:gd name="connsiteY8" fmla="*/ 0 h 3104707"/>
                <a:gd name="connsiteX9" fmla="*/ 575931 w 4101047"/>
                <a:gd name="connsiteY9" fmla="*/ 31897 h 3104707"/>
                <a:gd name="connsiteX0" fmla="*/ 9353 w 3534469"/>
                <a:gd name="connsiteY0" fmla="*/ 31897 h 3104707"/>
                <a:gd name="connsiteX1" fmla="*/ 19985 w 3534469"/>
                <a:gd name="connsiteY1" fmla="*/ 3104707 h 3104707"/>
                <a:gd name="connsiteX2" fmla="*/ 3528730 w 3534469"/>
                <a:gd name="connsiteY2" fmla="*/ 3104707 h 3104707"/>
                <a:gd name="connsiteX3" fmla="*/ 3528730 w 3534469"/>
                <a:gd name="connsiteY3" fmla="*/ 2232837 h 3104707"/>
                <a:gd name="connsiteX4" fmla="*/ 3199120 w 3534469"/>
                <a:gd name="connsiteY4" fmla="*/ 2030818 h 3104707"/>
                <a:gd name="connsiteX5" fmla="*/ 2539902 w 3534469"/>
                <a:gd name="connsiteY5" fmla="*/ 1871330 h 3104707"/>
                <a:gd name="connsiteX6" fmla="*/ 2029539 w 3534469"/>
                <a:gd name="connsiteY6" fmla="*/ 1701209 h 3104707"/>
                <a:gd name="connsiteX7" fmla="*/ 1774358 w 3534469"/>
                <a:gd name="connsiteY7" fmla="*/ 1509823 h 3104707"/>
                <a:gd name="connsiteX8" fmla="*/ 1774358 w 3534469"/>
                <a:gd name="connsiteY8" fmla="*/ 0 h 3104707"/>
                <a:gd name="connsiteX9" fmla="*/ 9353 w 3534469"/>
                <a:gd name="connsiteY9" fmla="*/ 31897 h 3104707"/>
                <a:gd name="connsiteX0" fmla="*/ 0 w 3525116"/>
                <a:gd name="connsiteY0" fmla="*/ 31897 h 3104707"/>
                <a:gd name="connsiteX1" fmla="*/ 10632 w 3525116"/>
                <a:gd name="connsiteY1" fmla="*/ 3104707 h 3104707"/>
                <a:gd name="connsiteX2" fmla="*/ 3519377 w 3525116"/>
                <a:gd name="connsiteY2" fmla="*/ 3104707 h 3104707"/>
                <a:gd name="connsiteX3" fmla="*/ 3519377 w 3525116"/>
                <a:gd name="connsiteY3" fmla="*/ 2232837 h 3104707"/>
                <a:gd name="connsiteX4" fmla="*/ 3189767 w 3525116"/>
                <a:gd name="connsiteY4" fmla="*/ 2030818 h 3104707"/>
                <a:gd name="connsiteX5" fmla="*/ 2530549 w 3525116"/>
                <a:gd name="connsiteY5" fmla="*/ 1871330 h 3104707"/>
                <a:gd name="connsiteX6" fmla="*/ 2020186 w 3525116"/>
                <a:gd name="connsiteY6" fmla="*/ 1701209 h 3104707"/>
                <a:gd name="connsiteX7" fmla="*/ 1765005 w 3525116"/>
                <a:gd name="connsiteY7" fmla="*/ 1509823 h 3104707"/>
                <a:gd name="connsiteX8" fmla="*/ 1765005 w 3525116"/>
                <a:gd name="connsiteY8" fmla="*/ 0 h 3104707"/>
                <a:gd name="connsiteX9" fmla="*/ 0 w 3525116"/>
                <a:gd name="connsiteY9" fmla="*/ 31897 h 3104707"/>
                <a:gd name="connsiteX0" fmla="*/ 0 w 3520127"/>
                <a:gd name="connsiteY0" fmla="*/ 30372 h 3128735"/>
                <a:gd name="connsiteX1" fmla="*/ 5643 w 3520127"/>
                <a:gd name="connsiteY1" fmla="*/ 3128735 h 3128735"/>
                <a:gd name="connsiteX2" fmla="*/ 3514388 w 3520127"/>
                <a:gd name="connsiteY2" fmla="*/ 3128735 h 3128735"/>
                <a:gd name="connsiteX3" fmla="*/ 3514388 w 3520127"/>
                <a:gd name="connsiteY3" fmla="*/ 2256865 h 3128735"/>
                <a:gd name="connsiteX4" fmla="*/ 3184778 w 3520127"/>
                <a:gd name="connsiteY4" fmla="*/ 2054846 h 3128735"/>
                <a:gd name="connsiteX5" fmla="*/ 2525560 w 3520127"/>
                <a:gd name="connsiteY5" fmla="*/ 1895358 h 3128735"/>
                <a:gd name="connsiteX6" fmla="*/ 2015197 w 3520127"/>
                <a:gd name="connsiteY6" fmla="*/ 1725237 h 3128735"/>
                <a:gd name="connsiteX7" fmla="*/ 1760016 w 3520127"/>
                <a:gd name="connsiteY7" fmla="*/ 1533851 h 3128735"/>
                <a:gd name="connsiteX8" fmla="*/ 1760016 w 3520127"/>
                <a:gd name="connsiteY8" fmla="*/ 24028 h 3128735"/>
                <a:gd name="connsiteX9" fmla="*/ 0 w 3520127"/>
                <a:gd name="connsiteY9" fmla="*/ 30372 h 3128735"/>
                <a:gd name="connsiteX0" fmla="*/ 0 w 3520127"/>
                <a:gd name="connsiteY0" fmla="*/ 6344 h 3104707"/>
                <a:gd name="connsiteX1" fmla="*/ 5643 w 3520127"/>
                <a:gd name="connsiteY1" fmla="*/ 3104707 h 3104707"/>
                <a:gd name="connsiteX2" fmla="*/ 3514388 w 3520127"/>
                <a:gd name="connsiteY2" fmla="*/ 3104707 h 3104707"/>
                <a:gd name="connsiteX3" fmla="*/ 3514388 w 3520127"/>
                <a:gd name="connsiteY3" fmla="*/ 2232837 h 3104707"/>
                <a:gd name="connsiteX4" fmla="*/ 3184778 w 3520127"/>
                <a:gd name="connsiteY4" fmla="*/ 2030818 h 3104707"/>
                <a:gd name="connsiteX5" fmla="*/ 2525560 w 3520127"/>
                <a:gd name="connsiteY5" fmla="*/ 1871330 h 3104707"/>
                <a:gd name="connsiteX6" fmla="*/ 2015197 w 3520127"/>
                <a:gd name="connsiteY6" fmla="*/ 1701209 h 3104707"/>
                <a:gd name="connsiteX7" fmla="*/ 1760016 w 3520127"/>
                <a:gd name="connsiteY7" fmla="*/ 1509823 h 3104707"/>
                <a:gd name="connsiteX8" fmla="*/ 1760016 w 3520127"/>
                <a:gd name="connsiteY8" fmla="*/ 0 h 3104707"/>
                <a:gd name="connsiteX9" fmla="*/ 0 w 3520127"/>
                <a:gd name="connsiteY9" fmla="*/ 6344 h 310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0127" h="3104707">
                  <a:moveTo>
                    <a:pt x="0" y="6344"/>
                  </a:moveTo>
                  <a:cubicBezTo>
                    <a:pt x="257" y="1509373"/>
                    <a:pt x="25225" y="1634210"/>
                    <a:pt x="5643" y="3104707"/>
                  </a:cubicBezTo>
                  <a:cubicBezTo>
                    <a:pt x="1506534" y="3103855"/>
                    <a:pt x="1822503" y="3083424"/>
                    <a:pt x="3514388" y="3104707"/>
                  </a:cubicBezTo>
                  <a:cubicBezTo>
                    <a:pt x="3518631" y="2596336"/>
                    <a:pt x="3520127" y="2839418"/>
                    <a:pt x="3514388" y="2232837"/>
                  </a:cubicBezTo>
                  <a:cubicBezTo>
                    <a:pt x="3486034" y="2108286"/>
                    <a:pt x="3349583" y="2091069"/>
                    <a:pt x="3184778" y="2030818"/>
                  </a:cubicBezTo>
                  <a:cubicBezTo>
                    <a:pt x="3019973" y="1970567"/>
                    <a:pt x="2720490" y="1926265"/>
                    <a:pt x="2525560" y="1871330"/>
                  </a:cubicBezTo>
                  <a:cubicBezTo>
                    <a:pt x="2330630" y="1816395"/>
                    <a:pt x="2142788" y="1761460"/>
                    <a:pt x="2015197" y="1701209"/>
                  </a:cubicBezTo>
                  <a:cubicBezTo>
                    <a:pt x="1887606" y="1640958"/>
                    <a:pt x="1836788" y="1666758"/>
                    <a:pt x="1760016" y="1509823"/>
                  </a:cubicBezTo>
                  <a:cubicBezTo>
                    <a:pt x="1749309" y="878310"/>
                    <a:pt x="1738371" y="879873"/>
                    <a:pt x="1760016" y="0"/>
                  </a:cubicBezTo>
                  <a:lnTo>
                    <a:pt x="0" y="6344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004680" y="2118612"/>
              <a:ext cx="1780063" cy="2185238"/>
            </a:xfrm>
            <a:custGeom>
              <a:avLst/>
              <a:gdLst>
                <a:gd name="connsiteX0" fmla="*/ 291152 w 2345141"/>
                <a:gd name="connsiteY0" fmla="*/ 354842 h 2870579"/>
                <a:gd name="connsiteX1" fmla="*/ 2051714 w 2345141"/>
                <a:gd name="connsiteY1" fmla="*/ 361666 h 2870579"/>
                <a:gd name="connsiteX2" fmla="*/ 2051714 w 2345141"/>
                <a:gd name="connsiteY2" fmla="*/ 2524836 h 2870579"/>
                <a:gd name="connsiteX3" fmla="*/ 1894764 w 2345141"/>
                <a:gd name="connsiteY3" fmla="*/ 2436125 h 2870579"/>
                <a:gd name="connsiteX4" fmla="*/ 1273791 w 2345141"/>
                <a:gd name="connsiteY4" fmla="*/ 2258704 h 2870579"/>
                <a:gd name="connsiteX5" fmla="*/ 666466 w 2345141"/>
                <a:gd name="connsiteY5" fmla="*/ 2094931 h 2870579"/>
                <a:gd name="connsiteX6" fmla="*/ 304800 w 2345141"/>
                <a:gd name="connsiteY6" fmla="*/ 1849271 h 2870579"/>
                <a:gd name="connsiteX7" fmla="*/ 291152 w 2345141"/>
                <a:gd name="connsiteY7" fmla="*/ 354842 h 2870579"/>
                <a:gd name="connsiteX0" fmla="*/ 46630 w 2100619"/>
                <a:gd name="connsiteY0" fmla="*/ 354842 h 2870579"/>
                <a:gd name="connsiteX1" fmla="*/ 1807192 w 2100619"/>
                <a:gd name="connsiteY1" fmla="*/ 361666 h 2870579"/>
                <a:gd name="connsiteX2" fmla="*/ 1807192 w 2100619"/>
                <a:gd name="connsiteY2" fmla="*/ 2524836 h 2870579"/>
                <a:gd name="connsiteX3" fmla="*/ 1650242 w 2100619"/>
                <a:gd name="connsiteY3" fmla="*/ 2436125 h 2870579"/>
                <a:gd name="connsiteX4" fmla="*/ 1029269 w 2100619"/>
                <a:gd name="connsiteY4" fmla="*/ 2258704 h 2870579"/>
                <a:gd name="connsiteX5" fmla="*/ 421944 w 2100619"/>
                <a:gd name="connsiteY5" fmla="*/ 2094931 h 2870579"/>
                <a:gd name="connsiteX6" fmla="*/ 60278 w 2100619"/>
                <a:gd name="connsiteY6" fmla="*/ 1849271 h 2870579"/>
                <a:gd name="connsiteX7" fmla="*/ 46630 w 2100619"/>
                <a:gd name="connsiteY7" fmla="*/ 354842 h 2870579"/>
                <a:gd name="connsiteX0" fmla="*/ 46630 w 2100619"/>
                <a:gd name="connsiteY0" fmla="*/ 354842 h 2870579"/>
                <a:gd name="connsiteX1" fmla="*/ 1807192 w 2100619"/>
                <a:gd name="connsiteY1" fmla="*/ 361666 h 2870579"/>
                <a:gd name="connsiteX2" fmla="*/ 1807192 w 2100619"/>
                <a:gd name="connsiteY2" fmla="*/ 2524836 h 2870579"/>
                <a:gd name="connsiteX3" fmla="*/ 1650242 w 2100619"/>
                <a:gd name="connsiteY3" fmla="*/ 2436125 h 2870579"/>
                <a:gd name="connsiteX4" fmla="*/ 1029269 w 2100619"/>
                <a:gd name="connsiteY4" fmla="*/ 2258704 h 2870579"/>
                <a:gd name="connsiteX5" fmla="*/ 421944 w 2100619"/>
                <a:gd name="connsiteY5" fmla="*/ 2094931 h 2870579"/>
                <a:gd name="connsiteX6" fmla="*/ 60278 w 2100619"/>
                <a:gd name="connsiteY6" fmla="*/ 1849271 h 2870579"/>
                <a:gd name="connsiteX7" fmla="*/ 46630 w 2100619"/>
                <a:gd name="connsiteY7" fmla="*/ 354842 h 2870579"/>
                <a:gd name="connsiteX0" fmla="*/ 46630 w 2100619"/>
                <a:gd name="connsiteY0" fmla="*/ 15244 h 2530981"/>
                <a:gd name="connsiteX1" fmla="*/ 1807192 w 2100619"/>
                <a:gd name="connsiteY1" fmla="*/ 22068 h 2530981"/>
                <a:gd name="connsiteX2" fmla="*/ 1807192 w 2100619"/>
                <a:gd name="connsiteY2" fmla="*/ 2185238 h 2530981"/>
                <a:gd name="connsiteX3" fmla="*/ 1650242 w 2100619"/>
                <a:gd name="connsiteY3" fmla="*/ 2096527 h 2530981"/>
                <a:gd name="connsiteX4" fmla="*/ 1029269 w 2100619"/>
                <a:gd name="connsiteY4" fmla="*/ 1919106 h 2530981"/>
                <a:gd name="connsiteX5" fmla="*/ 421944 w 2100619"/>
                <a:gd name="connsiteY5" fmla="*/ 1755333 h 2530981"/>
                <a:gd name="connsiteX6" fmla="*/ 60278 w 2100619"/>
                <a:gd name="connsiteY6" fmla="*/ 1509673 h 2530981"/>
                <a:gd name="connsiteX7" fmla="*/ 46630 w 2100619"/>
                <a:gd name="connsiteY7" fmla="*/ 15244 h 2530981"/>
                <a:gd name="connsiteX0" fmla="*/ 46630 w 1833350"/>
                <a:gd name="connsiteY0" fmla="*/ 15244 h 2530981"/>
                <a:gd name="connsiteX1" fmla="*/ 1807192 w 1833350"/>
                <a:gd name="connsiteY1" fmla="*/ 22068 h 2530981"/>
                <a:gd name="connsiteX2" fmla="*/ 1807192 w 1833350"/>
                <a:gd name="connsiteY2" fmla="*/ 2185238 h 2530981"/>
                <a:gd name="connsiteX3" fmla="*/ 1650242 w 1833350"/>
                <a:gd name="connsiteY3" fmla="*/ 2096527 h 2530981"/>
                <a:gd name="connsiteX4" fmla="*/ 1029269 w 1833350"/>
                <a:gd name="connsiteY4" fmla="*/ 1919106 h 2530981"/>
                <a:gd name="connsiteX5" fmla="*/ 421944 w 1833350"/>
                <a:gd name="connsiteY5" fmla="*/ 1755333 h 2530981"/>
                <a:gd name="connsiteX6" fmla="*/ 60278 w 1833350"/>
                <a:gd name="connsiteY6" fmla="*/ 1509673 h 2530981"/>
                <a:gd name="connsiteX7" fmla="*/ 46630 w 1833350"/>
                <a:gd name="connsiteY7" fmla="*/ 15244 h 2530981"/>
                <a:gd name="connsiteX0" fmla="*/ 46630 w 1822042"/>
                <a:gd name="connsiteY0" fmla="*/ 15244 h 2530981"/>
                <a:gd name="connsiteX1" fmla="*/ 1807192 w 1822042"/>
                <a:gd name="connsiteY1" fmla="*/ 22068 h 2530981"/>
                <a:gd name="connsiteX2" fmla="*/ 1807192 w 1822042"/>
                <a:gd name="connsiteY2" fmla="*/ 2185238 h 2530981"/>
                <a:gd name="connsiteX3" fmla="*/ 1650242 w 1822042"/>
                <a:gd name="connsiteY3" fmla="*/ 2096527 h 2530981"/>
                <a:gd name="connsiteX4" fmla="*/ 1029269 w 1822042"/>
                <a:gd name="connsiteY4" fmla="*/ 1919106 h 2530981"/>
                <a:gd name="connsiteX5" fmla="*/ 421944 w 1822042"/>
                <a:gd name="connsiteY5" fmla="*/ 1755333 h 2530981"/>
                <a:gd name="connsiteX6" fmla="*/ 60278 w 1822042"/>
                <a:gd name="connsiteY6" fmla="*/ 1509673 h 2530981"/>
                <a:gd name="connsiteX7" fmla="*/ 46630 w 1822042"/>
                <a:gd name="connsiteY7" fmla="*/ 15244 h 2530981"/>
                <a:gd name="connsiteX0" fmla="*/ 46630 w 1822042"/>
                <a:gd name="connsiteY0" fmla="*/ 15244 h 2185238"/>
                <a:gd name="connsiteX1" fmla="*/ 1807192 w 1822042"/>
                <a:gd name="connsiteY1" fmla="*/ 22068 h 2185238"/>
                <a:gd name="connsiteX2" fmla="*/ 1807192 w 1822042"/>
                <a:gd name="connsiteY2" fmla="*/ 2185238 h 2185238"/>
                <a:gd name="connsiteX3" fmla="*/ 1650242 w 1822042"/>
                <a:gd name="connsiteY3" fmla="*/ 2096527 h 2185238"/>
                <a:gd name="connsiteX4" fmla="*/ 1029269 w 1822042"/>
                <a:gd name="connsiteY4" fmla="*/ 1919106 h 2185238"/>
                <a:gd name="connsiteX5" fmla="*/ 421944 w 1822042"/>
                <a:gd name="connsiteY5" fmla="*/ 1755333 h 2185238"/>
                <a:gd name="connsiteX6" fmla="*/ 60278 w 1822042"/>
                <a:gd name="connsiteY6" fmla="*/ 1509673 h 2185238"/>
                <a:gd name="connsiteX7" fmla="*/ 46630 w 1822042"/>
                <a:gd name="connsiteY7" fmla="*/ 15244 h 2185238"/>
                <a:gd name="connsiteX0" fmla="*/ 46630 w 1822042"/>
                <a:gd name="connsiteY0" fmla="*/ 15244 h 2185238"/>
                <a:gd name="connsiteX1" fmla="*/ 1807192 w 1822042"/>
                <a:gd name="connsiteY1" fmla="*/ 22068 h 2185238"/>
                <a:gd name="connsiteX2" fmla="*/ 1807192 w 1822042"/>
                <a:gd name="connsiteY2" fmla="*/ 2185238 h 2185238"/>
                <a:gd name="connsiteX3" fmla="*/ 1650242 w 1822042"/>
                <a:gd name="connsiteY3" fmla="*/ 2096527 h 2185238"/>
                <a:gd name="connsiteX4" fmla="*/ 1029269 w 1822042"/>
                <a:gd name="connsiteY4" fmla="*/ 1919106 h 2185238"/>
                <a:gd name="connsiteX5" fmla="*/ 421944 w 1822042"/>
                <a:gd name="connsiteY5" fmla="*/ 1755333 h 2185238"/>
                <a:gd name="connsiteX6" fmla="*/ 60278 w 1822042"/>
                <a:gd name="connsiteY6" fmla="*/ 1509673 h 2185238"/>
                <a:gd name="connsiteX7" fmla="*/ 46630 w 1822042"/>
                <a:gd name="connsiteY7" fmla="*/ 15244 h 2185238"/>
                <a:gd name="connsiteX0" fmla="*/ 46630 w 1822042"/>
                <a:gd name="connsiteY0" fmla="*/ 15244 h 2185238"/>
                <a:gd name="connsiteX1" fmla="*/ 1807192 w 1822042"/>
                <a:gd name="connsiteY1" fmla="*/ 22068 h 2185238"/>
                <a:gd name="connsiteX2" fmla="*/ 1807192 w 1822042"/>
                <a:gd name="connsiteY2" fmla="*/ 2185238 h 2185238"/>
                <a:gd name="connsiteX3" fmla="*/ 1650242 w 1822042"/>
                <a:gd name="connsiteY3" fmla="*/ 2096527 h 2185238"/>
                <a:gd name="connsiteX4" fmla="*/ 1033235 w 1822042"/>
                <a:gd name="connsiteY4" fmla="*/ 1956441 h 2185238"/>
                <a:gd name="connsiteX5" fmla="*/ 421944 w 1822042"/>
                <a:gd name="connsiteY5" fmla="*/ 1755333 h 2185238"/>
                <a:gd name="connsiteX6" fmla="*/ 60278 w 1822042"/>
                <a:gd name="connsiteY6" fmla="*/ 1509673 h 2185238"/>
                <a:gd name="connsiteX7" fmla="*/ 46630 w 1822042"/>
                <a:gd name="connsiteY7" fmla="*/ 15244 h 2185238"/>
                <a:gd name="connsiteX0" fmla="*/ 46630 w 1822042"/>
                <a:gd name="connsiteY0" fmla="*/ 15244 h 2185238"/>
                <a:gd name="connsiteX1" fmla="*/ 1807192 w 1822042"/>
                <a:gd name="connsiteY1" fmla="*/ 22068 h 2185238"/>
                <a:gd name="connsiteX2" fmla="*/ 1807192 w 1822042"/>
                <a:gd name="connsiteY2" fmla="*/ 2185238 h 2185238"/>
                <a:gd name="connsiteX3" fmla="*/ 1650242 w 1822042"/>
                <a:gd name="connsiteY3" fmla="*/ 2096527 h 2185238"/>
                <a:gd name="connsiteX4" fmla="*/ 1033235 w 1822042"/>
                <a:gd name="connsiteY4" fmla="*/ 1956441 h 2185238"/>
                <a:gd name="connsiteX5" fmla="*/ 421944 w 1822042"/>
                <a:gd name="connsiteY5" fmla="*/ 1755333 h 2185238"/>
                <a:gd name="connsiteX6" fmla="*/ 60278 w 1822042"/>
                <a:gd name="connsiteY6" fmla="*/ 1509673 h 2185238"/>
                <a:gd name="connsiteX7" fmla="*/ 46630 w 1822042"/>
                <a:gd name="connsiteY7" fmla="*/ 15244 h 2185238"/>
                <a:gd name="connsiteX0" fmla="*/ 46630 w 1822042"/>
                <a:gd name="connsiteY0" fmla="*/ 15244 h 2185238"/>
                <a:gd name="connsiteX1" fmla="*/ 1807192 w 1822042"/>
                <a:gd name="connsiteY1" fmla="*/ 22068 h 2185238"/>
                <a:gd name="connsiteX2" fmla="*/ 1807192 w 1822042"/>
                <a:gd name="connsiteY2" fmla="*/ 2185238 h 2185238"/>
                <a:gd name="connsiteX3" fmla="*/ 1650242 w 1822042"/>
                <a:gd name="connsiteY3" fmla="*/ 2096527 h 2185238"/>
                <a:gd name="connsiteX4" fmla="*/ 1033235 w 1822042"/>
                <a:gd name="connsiteY4" fmla="*/ 1956441 h 2185238"/>
                <a:gd name="connsiteX5" fmla="*/ 421944 w 1822042"/>
                <a:gd name="connsiteY5" fmla="*/ 1755333 h 2185238"/>
                <a:gd name="connsiteX6" fmla="*/ 60278 w 1822042"/>
                <a:gd name="connsiteY6" fmla="*/ 1509673 h 2185238"/>
                <a:gd name="connsiteX7" fmla="*/ 46630 w 1822042"/>
                <a:gd name="connsiteY7" fmla="*/ 15244 h 2185238"/>
                <a:gd name="connsiteX0" fmla="*/ 46630 w 1822042"/>
                <a:gd name="connsiteY0" fmla="*/ 15244 h 2185238"/>
                <a:gd name="connsiteX1" fmla="*/ 1807192 w 1822042"/>
                <a:gd name="connsiteY1" fmla="*/ 22068 h 2185238"/>
                <a:gd name="connsiteX2" fmla="*/ 1807192 w 1822042"/>
                <a:gd name="connsiteY2" fmla="*/ 2185238 h 2185238"/>
                <a:gd name="connsiteX3" fmla="*/ 1650242 w 1822042"/>
                <a:gd name="connsiteY3" fmla="*/ 2096527 h 2185238"/>
                <a:gd name="connsiteX4" fmla="*/ 1033235 w 1822042"/>
                <a:gd name="connsiteY4" fmla="*/ 1956441 h 2185238"/>
                <a:gd name="connsiteX5" fmla="*/ 421944 w 1822042"/>
                <a:gd name="connsiteY5" fmla="*/ 1755333 h 2185238"/>
                <a:gd name="connsiteX6" fmla="*/ 60278 w 1822042"/>
                <a:gd name="connsiteY6" fmla="*/ 1509673 h 2185238"/>
                <a:gd name="connsiteX7" fmla="*/ 46630 w 1822042"/>
                <a:gd name="connsiteY7" fmla="*/ 15244 h 2185238"/>
                <a:gd name="connsiteX0" fmla="*/ 46630 w 1822042"/>
                <a:gd name="connsiteY0" fmla="*/ 15244 h 2185238"/>
                <a:gd name="connsiteX1" fmla="*/ 1807192 w 1822042"/>
                <a:gd name="connsiteY1" fmla="*/ 22068 h 2185238"/>
                <a:gd name="connsiteX2" fmla="*/ 1807192 w 1822042"/>
                <a:gd name="connsiteY2" fmla="*/ 2185238 h 2185238"/>
                <a:gd name="connsiteX3" fmla="*/ 1650242 w 1822042"/>
                <a:gd name="connsiteY3" fmla="*/ 2096527 h 2185238"/>
                <a:gd name="connsiteX4" fmla="*/ 1033235 w 1822042"/>
                <a:gd name="connsiteY4" fmla="*/ 1956441 h 2185238"/>
                <a:gd name="connsiteX5" fmla="*/ 421944 w 1822042"/>
                <a:gd name="connsiteY5" fmla="*/ 1755333 h 2185238"/>
                <a:gd name="connsiteX6" fmla="*/ 60278 w 1822042"/>
                <a:gd name="connsiteY6" fmla="*/ 1509673 h 2185238"/>
                <a:gd name="connsiteX7" fmla="*/ 46630 w 1822042"/>
                <a:gd name="connsiteY7" fmla="*/ 15244 h 2185238"/>
                <a:gd name="connsiteX0" fmla="*/ 4651 w 1780063"/>
                <a:gd name="connsiteY0" fmla="*/ 15244 h 2185238"/>
                <a:gd name="connsiteX1" fmla="*/ 1765213 w 1780063"/>
                <a:gd name="connsiteY1" fmla="*/ 22068 h 2185238"/>
                <a:gd name="connsiteX2" fmla="*/ 1765213 w 1780063"/>
                <a:gd name="connsiteY2" fmla="*/ 2185238 h 2185238"/>
                <a:gd name="connsiteX3" fmla="*/ 1608263 w 1780063"/>
                <a:gd name="connsiteY3" fmla="*/ 2096527 h 2185238"/>
                <a:gd name="connsiteX4" fmla="*/ 991256 w 1780063"/>
                <a:gd name="connsiteY4" fmla="*/ 1956441 h 2185238"/>
                <a:gd name="connsiteX5" fmla="*/ 379965 w 1780063"/>
                <a:gd name="connsiteY5" fmla="*/ 1755333 h 2185238"/>
                <a:gd name="connsiteX6" fmla="*/ 18299 w 1780063"/>
                <a:gd name="connsiteY6" fmla="*/ 1509673 h 2185238"/>
                <a:gd name="connsiteX7" fmla="*/ 4651 w 1780063"/>
                <a:gd name="connsiteY7" fmla="*/ 15244 h 218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0063" h="2185238">
                  <a:moveTo>
                    <a:pt x="4651" y="15244"/>
                  </a:moveTo>
                  <a:cubicBezTo>
                    <a:pt x="895911" y="0"/>
                    <a:pt x="940238" y="9813"/>
                    <a:pt x="1765213" y="22068"/>
                  </a:cubicBezTo>
                  <a:cubicBezTo>
                    <a:pt x="1759300" y="859226"/>
                    <a:pt x="1780063" y="1188726"/>
                    <a:pt x="1765213" y="2185238"/>
                  </a:cubicBezTo>
                  <a:cubicBezTo>
                    <a:pt x="1676926" y="2115315"/>
                    <a:pt x="1737256" y="2134660"/>
                    <a:pt x="1608263" y="2096527"/>
                  </a:cubicBezTo>
                  <a:cubicBezTo>
                    <a:pt x="1479270" y="2058394"/>
                    <a:pt x="991256" y="1956441"/>
                    <a:pt x="991256" y="1956441"/>
                  </a:cubicBezTo>
                  <a:cubicBezTo>
                    <a:pt x="786540" y="1899575"/>
                    <a:pt x="542125" y="1829794"/>
                    <a:pt x="379965" y="1755333"/>
                  </a:cubicBezTo>
                  <a:cubicBezTo>
                    <a:pt x="217806" y="1680872"/>
                    <a:pt x="116787" y="1682318"/>
                    <a:pt x="18299" y="1509673"/>
                  </a:cubicBezTo>
                  <a:cubicBezTo>
                    <a:pt x="0" y="611553"/>
                    <a:pt x="16214" y="807623"/>
                    <a:pt x="4651" y="15244"/>
                  </a:cubicBez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81200" y="2130837"/>
              <a:ext cx="1440160" cy="3096344"/>
            </a:xfrm>
            <a:prstGeom prst="rect">
              <a:avLst/>
            </a:prstGeom>
            <a:solidFill>
              <a:srgbClr val="C0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6" name="Group 50"/>
          <p:cNvGrpSpPr/>
          <p:nvPr/>
        </p:nvGrpSpPr>
        <p:grpSpPr>
          <a:xfrm>
            <a:off x="2172072" y="2089988"/>
            <a:ext cx="3672408" cy="2736304"/>
            <a:chOff x="1907704" y="2420888"/>
            <a:chExt cx="3672408" cy="2736304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938371" y="3794064"/>
              <a:ext cx="0" cy="1080120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1907704" y="3717032"/>
              <a:ext cx="72000" cy="72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779920" y="5085192"/>
              <a:ext cx="72000" cy="72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779912" y="4149080"/>
              <a:ext cx="72000" cy="72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508112" y="3356992"/>
              <a:ext cx="72000" cy="72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3823345" y="4221088"/>
              <a:ext cx="0" cy="432048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3823344" y="4644752"/>
              <a:ext cx="0" cy="440432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5542012" y="2420888"/>
              <a:ext cx="0" cy="936104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638567" y="2718337"/>
            <a:ext cx="159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Safe operating domain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7785" y="5735716"/>
            <a:ext cx="674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Gruntfest</a:t>
            </a:r>
            <a:r>
              <a:rPr lang="en-US" dirty="0" smtClean="0"/>
              <a:t> Number = Mechanical Dissipation/ Heat </a:t>
            </a:r>
            <a:r>
              <a:rPr lang="en-US" dirty="0"/>
              <a:t>C</a:t>
            </a:r>
            <a:r>
              <a:rPr lang="en-US" dirty="0" smtClean="0"/>
              <a:t>onduction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86813" y="8858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9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Numerical continuation results </a:t>
            </a:r>
            <a:endParaRPr lang="en-US" dirty="0"/>
          </a:p>
        </p:txBody>
      </p:sp>
      <p:pic>
        <p:nvPicPr>
          <p:cNvPr id="3" name="movie_Le_0.9_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000" y="85725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Numerical continuation results – Non-linear dynamics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" y="5410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Lewis </a:t>
            </a:r>
            <a:r>
              <a:rPr lang="en-US" dirty="0"/>
              <a:t>number is controlling the </a:t>
            </a:r>
            <a:r>
              <a:rPr lang="en-US" dirty="0" smtClean="0"/>
              <a:t>dynamics of the system, leading to non-linear effects such as limit cycles (</a:t>
            </a:r>
            <a:r>
              <a:rPr lang="en-US" smtClean="0"/>
              <a:t>stable oscillations)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24588"/>
          <a:stretch/>
        </p:blipFill>
        <p:spPr>
          <a:xfrm>
            <a:off x="1332000" y="924236"/>
            <a:ext cx="6480000" cy="406241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67200" y="2967659"/>
            <a:ext cx="4572000" cy="689941"/>
            <a:chOff x="4267200" y="2967659"/>
            <a:chExt cx="4572000" cy="689941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4267200" y="3200400"/>
              <a:ext cx="2362200" cy="457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629400" y="2967659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Hopf</a:t>
              </a:r>
              <a:r>
                <a:rPr lang="en-US" dirty="0" smtClean="0"/>
                <a:t> point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38400" y="1272732"/>
            <a:ext cx="2572500" cy="1775268"/>
            <a:chOff x="2438400" y="1272732"/>
            <a:chExt cx="2572500" cy="1775268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2438400" y="1528141"/>
              <a:ext cx="361200" cy="15198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801100" y="1272732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Homoclinic</a:t>
              </a:r>
              <a:r>
                <a:rPr lang="en-US" dirty="0" smtClean="0"/>
                <a:t> point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09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Numerical continuation results – Non-linear dynamics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" y="5117068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bifurcation points in the               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1131600"/>
            <a:ext cx="5400000" cy="405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5181600"/>
            <a:ext cx="833226" cy="25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9800" y="4430733"/>
            <a:ext cx="4800600" cy="425368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o oscillations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09800" y="2096985"/>
            <a:ext cx="4800600" cy="2328327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Transitional/</a:t>
            </a:r>
            <a:r>
              <a:rPr lang="en-US" dirty="0" err="1" smtClean="0"/>
              <a:t>bistable</a:t>
            </a:r>
            <a:r>
              <a:rPr lang="en-US" dirty="0" smtClean="0"/>
              <a:t> area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09800" y="1339436"/>
            <a:ext cx="4800600" cy="757549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Homoclinic</a:t>
            </a:r>
            <a:r>
              <a:rPr lang="en-US" dirty="0" smtClean="0"/>
              <a:t> bifurcation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1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subduction zones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1066800" y="914400"/>
            <a:ext cx="6781800" cy="4724400"/>
            <a:chOff x="29041081" y="12784179"/>
            <a:chExt cx="5671133" cy="3683971"/>
          </a:xfrm>
        </p:grpSpPr>
        <p:grpSp>
          <p:nvGrpSpPr>
            <p:cNvPr id="56" name="Group 55"/>
            <p:cNvGrpSpPr/>
            <p:nvPr/>
          </p:nvGrpSpPr>
          <p:grpSpPr>
            <a:xfrm>
              <a:off x="30195891" y="12784179"/>
              <a:ext cx="3552679" cy="3683971"/>
              <a:chOff x="33657290" y="21079311"/>
              <a:chExt cx="4021428" cy="4317920"/>
            </a:xfrm>
          </p:grpSpPr>
          <p:pic>
            <p:nvPicPr>
              <p:cNvPr id="58" name="Picture 57" descr="NZ_faults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57290" y="21079311"/>
                <a:ext cx="4021428" cy="4317920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35255523" y="24985268"/>
                <a:ext cx="1426579" cy="288591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FFFF"/>
                    </a:solidFill>
                  </a:rPr>
                  <a:t>Wikipedia</a:t>
                </a:r>
                <a:endParaRPr lang="en-US" sz="10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29041081" y="13442915"/>
              <a:ext cx="5671133" cy="276999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Calibri"/>
                  <a:cs typeface="Calibri"/>
                </a:rPr>
                <a:t>Location of the plate boundary</a:t>
              </a:r>
            </a:p>
          </p:txBody>
        </p:sp>
      </p:grp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164880" y="6324600"/>
            <a:ext cx="28142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 smtClean="0">
                <a:solidFill>
                  <a:schemeClr val="tx1"/>
                </a:solidFill>
              </a:rPr>
              <a:t>Poulet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>
                <a:solidFill>
                  <a:schemeClr val="tx1"/>
                </a:solidFill>
              </a:rPr>
              <a:t>et al. </a:t>
            </a:r>
            <a:r>
              <a:rPr lang="en-US" altLang="en-US" sz="2000" dirty="0" smtClean="0">
                <a:solidFill>
                  <a:schemeClr val="tx1"/>
                </a:solidFill>
              </a:rPr>
              <a:t>2014, JGR</a:t>
            </a:r>
            <a:endParaRPr lang="el-GR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Application to ETS sequences – Gisborne (New Zealand)</a:t>
            </a:r>
            <a:endParaRPr lang="en-AU" dirty="0"/>
          </a:p>
        </p:txBody>
      </p:sp>
      <p:pic>
        <p:nvPicPr>
          <p:cNvPr id="130050" name="Picture 2" descr="C:\Users\pou036\Desktop\chaos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3102" y="3326088"/>
            <a:ext cx="5148064" cy="2694119"/>
          </a:xfrm>
          <a:prstGeom prst="rect">
            <a:avLst/>
          </a:prstGeom>
          <a:noFill/>
        </p:spPr>
      </p:pic>
      <p:pic>
        <p:nvPicPr>
          <p:cNvPr id="130051" name="Picture 3" descr="C:\Users\pou036\Desktop\Gisborne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49290" y="969996"/>
            <a:ext cx="5994710" cy="2314988"/>
          </a:xfrm>
          <a:prstGeom prst="rect">
            <a:avLst/>
          </a:prstGeom>
          <a:noFill/>
        </p:spPr>
      </p:pic>
      <p:pic>
        <p:nvPicPr>
          <p:cNvPr id="130053" name="Picture 5" descr="C:\Users\pou036\Desktop\gisborne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5576" y="1124744"/>
            <a:ext cx="1512168" cy="2034356"/>
          </a:xfrm>
          <a:prstGeom prst="rect">
            <a:avLst/>
          </a:prstGeom>
          <a:noFill/>
        </p:spPr>
      </p:pic>
      <p:pic>
        <p:nvPicPr>
          <p:cNvPr id="12" name="Picture 3" descr="C:\Users\pou036\Desktop\Gisborne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71166" y="3326088"/>
            <a:ext cx="3767442" cy="2623192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02149" y="4360685"/>
                <a:ext cx="59397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charset="0"/>
                        </a:rPr>
                        <m:t>5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charset="0"/>
                            </a:rPr>
                            <m:t>𝑀𝑔</m:t>
                          </m:r>
                        </m:e>
                        <m:sub>
                          <m:r>
                            <a:rPr lang="en-AU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charset="0"/>
                            </a:rPr>
                            <m:t>𝑆𝑖</m:t>
                          </m:r>
                        </m:e>
                        <m:sub>
                          <m:r>
                            <a:rPr lang="en-AU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charset="0"/>
                            </a:rPr>
                            <m:t>𝑂</m:t>
                          </m:r>
                        </m:e>
                        <m:sub>
                          <m:r>
                            <a:rPr lang="en-AU" b="0" i="1" smtClean="0">
                              <a:latin typeface="Cambria Math" charset="0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s-I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r>
                            <a:rPr lang="en-AU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↔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charset="0"/>
                            </a:rPr>
                            <m:t>𝑀𝑔</m:t>
                          </m:r>
                        </m:e>
                        <m:sub>
                          <m:r>
                            <a:rPr lang="en-AU" i="1"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charset="0"/>
                            </a:rPr>
                            <m:t>𝑆𝑖</m:t>
                          </m:r>
                        </m:e>
                        <m:sub>
                          <m:r>
                            <a:rPr lang="en-AU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charset="0"/>
                            </a:rPr>
                            <m:t>𝑂</m:t>
                          </m:r>
                        </m:e>
                        <m:sub>
                          <m:r>
                            <a:rPr lang="en-AU" b="0" i="1" smtClean="0">
                              <a:latin typeface="Cambria Math" charset="0"/>
                            </a:rPr>
                            <m:t>10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s-IS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charset="0"/>
                                </a:rPr>
                                <m:t>𝑂𝐻</m:t>
                              </m:r>
                            </m:e>
                          </m:d>
                        </m:e>
                        <m:sub>
                          <m:r>
                            <a:rPr lang="en-AU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AU" b="0" i="1" smtClean="0">
                          <a:latin typeface="Cambria Math" charset="0"/>
                        </a:rPr>
                        <m:t>+6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charset="0"/>
                            </a:rPr>
                            <m:t>𝑀𝑔</m:t>
                          </m:r>
                        </m:e>
                        <m:sub>
                          <m:r>
                            <a:rPr lang="en-AU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AU" b="0" i="1" smtClean="0">
                          <a:latin typeface="Cambria Math" charset="0"/>
                        </a:rPr>
                        <m:t>𝑆𝑖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charset="0"/>
                            </a:rPr>
                            <m:t>𝑂</m:t>
                          </m:r>
                        </m:e>
                        <m:sub>
                          <m:r>
                            <a:rPr lang="en-AU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AU" b="0" i="1" smtClean="0">
                          <a:latin typeface="Cambria Math" charset="0"/>
                        </a:rPr>
                        <m:t>+9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AU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AU" b="0" i="1" smtClean="0">
                          <a:latin typeface="Cambria Math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149" y="4360685"/>
                <a:ext cx="5939703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821" r="-719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38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Seismic observations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252000" y="909000"/>
            <a:ext cx="8640000" cy="5040000"/>
            <a:chOff x="33798916" y="12747752"/>
            <a:chExt cx="6815531" cy="3720399"/>
          </a:xfrm>
        </p:grpSpPr>
        <p:grpSp>
          <p:nvGrpSpPr>
            <p:cNvPr id="47" name="Group 46"/>
            <p:cNvGrpSpPr/>
            <p:nvPr/>
          </p:nvGrpSpPr>
          <p:grpSpPr>
            <a:xfrm>
              <a:off x="33798916" y="12747752"/>
              <a:ext cx="6697988" cy="3720399"/>
              <a:chOff x="33798916" y="12747752"/>
              <a:chExt cx="6697988" cy="3720399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33798916" y="12747752"/>
                <a:ext cx="6620400" cy="3720399"/>
                <a:chOff x="28724767" y="12681433"/>
                <a:chExt cx="6620400" cy="3720399"/>
              </a:xfrm>
            </p:grpSpPr>
            <p:pic>
              <p:nvPicPr>
                <p:cNvPr id="53" name="Picture 52" descr="Screen Shot 2014-12-11 at 12.58.15 pm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21" r="34"/>
                <a:stretch/>
              </p:blipFill>
              <p:spPr>
                <a:xfrm>
                  <a:off x="28724767" y="12681433"/>
                  <a:ext cx="6620400" cy="3720399"/>
                </a:xfrm>
                <a:prstGeom prst="rect">
                  <a:avLst/>
                </a:prstGeom>
              </p:spPr>
            </p:pic>
            <p:sp>
              <p:nvSpPr>
                <p:cNvPr id="54" name="TextBox 53"/>
                <p:cNvSpPr txBox="1"/>
                <p:nvPr/>
              </p:nvSpPr>
              <p:spPr>
                <a:xfrm>
                  <a:off x="28724767" y="16011742"/>
                  <a:ext cx="4951269" cy="246221"/>
                </a:xfrm>
                <a:prstGeom prst="rect">
                  <a:avLst/>
                </a:prstGeom>
                <a:noFill/>
              </p:spPr>
              <p:txBody>
                <a:bodyPr wrap="square" numCol="2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http://</a:t>
                  </a:r>
                  <a:r>
                    <a:rPr lang="en-US" sz="1000" dirty="0" err="1" smtClean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earthquaketrack.com</a:t>
                  </a:r>
                  <a:endParaRPr lang="en-US" sz="1000" dirty="0" smtClean="0">
                    <a:solidFill>
                      <a:schemeClr val="bg1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50" name="Rounded Rectangle 49"/>
              <p:cNvSpPr/>
              <p:nvPr/>
            </p:nvSpPr>
            <p:spPr>
              <a:xfrm>
                <a:off x="38028074" y="14826384"/>
                <a:ext cx="2468830" cy="308761"/>
              </a:xfrm>
              <a:prstGeom prst="roundRect">
                <a:avLst/>
              </a:prstGeom>
              <a:noFill/>
              <a:ln w="19050">
                <a:solidFill>
                  <a:srgbClr val="FF99F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38028074" y="14481989"/>
                <a:ext cx="2468830" cy="308761"/>
              </a:xfrm>
              <a:prstGeom prst="roundRect">
                <a:avLst/>
              </a:prstGeom>
              <a:noFill/>
              <a:ln w="1905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38028074" y="15159360"/>
                <a:ext cx="2468830" cy="308761"/>
              </a:xfrm>
              <a:prstGeom prst="roundRect">
                <a:avLst/>
              </a:prstGeom>
              <a:noFill/>
              <a:ln w="19050"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34943314" y="15560866"/>
              <a:ext cx="5671133" cy="276999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Calibri"/>
                  <a:cs typeface="Calibri"/>
                </a:rPr>
                <a:t>Biggest brittle earthquakes around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Gisborne</a:t>
              </a:r>
              <a:endParaRPr lang="en-US" sz="1200" dirty="0" smtClean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2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52400" y="1120676"/>
            <a:ext cx="8839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indent="-257175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Alevizos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S., T.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Poulet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and E.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Veveakis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 (2014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), Thermo-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poro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-mechanics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of chemically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active creeping faults.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1: Theory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and steady state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considerations, J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Geophys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 Res. Solid Earth,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119, doi:10.1002/2013JB010070. </a:t>
            </a:r>
          </a:p>
          <a:p>
            <a:pPr marL="360000" lvl="1" indent="-257175">
              <a:buFont typeface="+mj-lt"/>
              <a:buAutoNum type="arabicPeriod"/>
            </a:pP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Veveakis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E., T.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Poulet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and S.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Alevizos (2014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),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Thermo-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poro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-mechanics of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chemically active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creeping faults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: 2. Transient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considerations, J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Geophys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 Res. Solid Earth,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119, doi:10.1002/2013JB010071.</a:t>
            </a:r>
          </a:p>
          <a:p>
            <a:pPr marL="360000" lvl="1" indent="-257175">
              <a:buFont typeface="+mj-lt"/>
              <a:buAutoNum type="arabicPeriod"/>
            </a:pP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Poulet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T., M.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Veveakis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K.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Regenauer-Lieb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and D. A. Yuen (2014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), Thermo-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poro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-mechanics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of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chemically active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creeping faults: 3.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The role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of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serpentinite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 in episodic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tremor and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slip sequences, and transition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to chaos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J.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Geophys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 Res. Solid Earth,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119, doi:10.1002/2014JB011004.</a:t>
            </a:r>
          </a:p>
          <a:p>
            <a:pPr marL="360000" lvl="1" indent="-257175">
              <a:buFont typeface="+mj-lt"/>
              <a:buAutoNum type="arabicPeriod"/>
            </a:pP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Poulet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T., M.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Veveakis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M.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Herwegh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T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 Buckingham, and K.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Regenauer-Lieb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 (2014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), Modeling episodic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fluid-release events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in the ductile carbonates of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the Glarus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thrust,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Geophys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 Res. Lett.,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41, 7121–7128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doi:10.1002/2014GL061715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.</a:t>
            </a:r>
          </a:p>
          <a:p>
            <a:pPr marL="360000" lvl="1" indent="-257175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Alevizos, S.,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Poulet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T.,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Veveakis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M. and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Regenauer-Lieb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K. (2016). </a:t>
            </a:r>
            <a:r>
              <a:rPr lang="en-US" sz="1400" dirty="0"/>
              <a:t>Analysis of Dynamics in Multiphysics Modelling of Active </a:t>
            </a:r>
            <a:r>
              <a:rPr lang="en-US" sz="1400" dirty="0"/>
              <a:t>Faults. Mathematics, </a:t>
            </a:r>
            <a:r>
              <a:rPr lang="en-US" sz="1400" dirty="0"/>
              <a:t>4(4), 57; </a:t>
            </a:r>
            <a:r>
              <a:rPr lang="en-US" sz="1400" dirty="0"/>
              <a:t>doi:</a:t>
            </a:r>
            <a:r>
              <a:rPr lang="en-US" sz="1400" dirty="0">
                <a:hlinkClick r:id="rId3"/>
              </a:rPr>
              <a:t>10.3390/math4040057</a:t>
            </a:r>
            <a:endParaRPr lang="en-US" sz="1400" dirty="0"/>
          </a:p>
          <a:p>
            <a:pPr marL="360000" lvl="1" indent="-257175">
              <a:buFont typeface="+mj-lt"/>
              <a:buAutoNum type="arabicPeriod"/>
            </a:pP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Poulet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T.,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Paesold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M.,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Veveakis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M., 2016. Multi-physics modelling of fault mechanics using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redback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: A parallel open-source simulator for tightly coupled problems. Rock Mechanics and Rock Engineering, 1-17. URL </a:t>
            </a:r>
            <a:r>
              <a:rPr lang="en-US" sz="1400" dirty="0">
                <a:solidFill>
                  <a:prstClr val="black"/>
                </a:solidFill>
                <a:cs typeface="Arial" charset="0"/>
                <a:hlinkClick r:id="rId4"/>
              </a:rPr>
              <a:t>http://dx.doi.org/10.1007/s00603-016-0927-y</a:t>
            </a:r>
            <a:endParaRPr lang="en-US" sz="1400" dirty="0">
              <a:solidFill>
                <a:prstClr val="black"/>
              </a:solidFill>
              <a:cs typeface="Arial" charset="0"/>
            </a:endParaRPr>
          </a:p>
          <a:p>
            <a:pPr marL="360000" lvl="1" indent="-257175">
              <a:buFont typeface="+mj-lt"/>
              <a:buAutoNum type="arabicPeriod"/>
            </a:pP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Poulet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T.,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Veveakis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M., 2016. A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viscoplastic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 approach for pore collapse in saturated soft rocks using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redback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: an open-source parallel simulator for rock mechanics with dissipative feedbacks. Computers and Geotechnics 74, 211-221.</a:t>
            </a:r>
          </a:p>
          <a:p>
            <a:pPr marL="360000" lvl="1" indent="-257175">
              <a:buFont typeface="+mj-lt"/>
              <a:buAutoNum type="arabicPeriod"/>
            </a:pPr>
            <a:r>
              <a:rPr lang="en-US" sz="1400" dirty="0">
                <a:solidFill>
                  <a:prstClr val="black"/>
                </a:solidFill>
                <a:cs typeface="Arial" charset="0"/>
              </a:rPr>
              <a:t>Alevizos, S.,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Poulet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T. and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Veveakis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, E. </a:t>
            </a:r>
            <a:r>
              <a:rPr lang="en-US" sz="1400">
                <a:solidFill>
                  <a:prstClr val="black"/>
                </a:solidFill>
                <a:cs typeface="Arial" charset="0"/>
              </a:rPr>
              <a:t>(</a:t>
            </a:r>
            <a:r>
              <a:rPr lang="en-US" sz="1400" smtClean="0">
                <a:solidFill>
                  <a:prstClr val="black"/>
                </a:solidFill>
                <a:cs typeface="Arial" charset="0"/>
              </a:rPr>
              <a:t>2016). 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Episodic tremor and slip (ETS) as a chaotic </a:t>
            </a:r>
            <a:r>
              <a:rPr lang="en-US" sz="1400" dirty="0" err="1">
                <a:solidFill>
                  <a:prstClr val="black"/>
                </a:solidFill>
                <a:cs typeface="Arial" charset="0"/>
              </a:rPr>
              <a:t>multiphysics</a:t>
            </a:r>
            <a:r>
              <a:rPr lang="en-US" sz="1400" dirty="0">
                <a:solidFill>
                  <a:prstClr val="black"/>
                </a:solidFill>
                <a:cs typeface="Arial" charset="0"/>
              </a:rPr>
              <a:t> spring. Phys. Earth Plan. Int., in press.</a:t>
            </a:r>
            <a:endParaRPr lang="el-GR" sz="14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9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27561"/>
          <a:stretch/>
        </p:blipFill>
        <p:spPr>
          <a:xfrm>
            <a:off x="992" y="650475"/>
            <a:ext cx="9144000" cy="3311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0" y="0"/>
            <a:ext cx="2908300" cy="609600"/>
          </a:xfrm>
          <a:prstGeom prst="rect">
            <a:avLst/>
          </a:prstGeom>
        </p:spPr>
      </p:pic>
      <p:pic>
        <p:nvPicPr>
          <p:cNvPr id="8" name="Image 4" descr="ecole_ponts_CMJ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914400"/>
            <a:ext cx="800100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838200"/>
            <a:ext cx="1161267" cy="1003564"/>
          </a:xfrm>
          <a:prstGeom prst="rect">
            <a:avLst/>
          </a:prstGeom>
        </p:spPr>
      </p:pic>
      <p:pic>
        <p:nvPicPr>
          <p:cNvPr id="11" name="Image 1" descr="navier4_sm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" y="-24172"/>
            <a:ext cx="152400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133600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3" descr="CNRSfr-Q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2" descr="Ifsttar_logo_coul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5725"/>
            <a:ext cx="2038350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228600" y="4038600"/>
            <a:ext cx="7696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Important dates</a:t>
            </a:r>
            <a:endParaRPr lang="en-AU" dirty="0"/>
          </a:p>
          <a:p>
            <a:r>
              <a:rPr lang="en-US" dirty="0"/>
              <a:t>Abstract submission: </a:t>
            </a:r>
            <a:r>
              <a:rPr lang="en-US" dirty="0" smtClean="0"/>
              <a:t>30 October </a:t>
            </a:r>
            <a:r>
              <a:rPr lang="en-US" dirty="0"/>
              <a:t>2016</a:t>
            </a:r>
            <a:endParaRPr lang="en-AU" dirty="0"/>
          </a:p>
          <a:p>
            <a:r>
              <a:rPr lang="en-US" dirty="0"/>
              <a:t>Abstract acceptance: 15 </a:t>
            </a:r>
            <a:r>
              <a:rPr lang="en-US" dirty="0" smtClean="0"/>
              <a:t>November </a:t>
            </a:r>
            <a:r>
              <a:rPr lang="en-US" dirty="0"/>
              <a:t>2016</a:t>
            </a:r>
            <a:endParaRPr lang="en-AU" dirty="0"/>
          </a:p>
          <a:p>
            <a:r>
              <a:rPr lang="en-US" dirty="0"/>
              <a:t>Early-bird registration: 31 January 2017</a:t>
            </a:r>
            <a:endParaRPr lang="en-AU" dirty="0"/>
          </a:p>
          <a:p>
            <a:endParaRPr lang="en-US" dirty="0" smtClean="0"/>
          </a:p>
          <a:p>
            <a:r>
              <a:rPr lang="en-US" b="1" dirty="0" smtClean="0"/>
              <a:t>Contact</a:t>
            </a:r>
            <a:endParaRPr lang="en-AU" dirty="0"/>
          </a:p>
          <a:p>
            <a:r>
              <a:rPr lang="en-US" dirty="0"/>
              <a:t>geoproc2017-contact@enpc.fr</a:t>
            </a:r>
            <a:endParaRPr lang="en-AU" dirty="0"/>
          </a:p>
        </p:txBody>
      </p:sp>
      <p:sp>
        <p:nvSpPr>
          <p:cNvPr id="17" name="Rounded Rectangle 16"/>
          <p:cNvSpPr/>
          <p:nvPr/>
        </p:nvSpPr>
        <p:spPr>
          <a:xfrm>
            <a:off x="228600" y="762000"/>
            <a:ext cx="5257800" cy="3048000"/>
          </a:xfrm>
          <a:prstGeom prst="roundRect">
            <a:avLst/>
          </a:prstGeom>
          <a:solidFill>
            <a:schemeClr val="tx1">
              <a:alpha val="2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838200"/>
            <a:ext cx="56983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GEOPROC 2017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July 5-7, 2017 Paris, France</a:t>
            </a:r>
          </a:p>
          <a:p>
            <a:pPr algn="ctr"/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The </a:t>
            </a:r>
            <a:r>
              <a:rPr lang="en-US" sz="2400" dirty="0">
                <a:solidFill>
                  <a:srgbClr val="FFFFFF"/>
                </a:solidFill>
              </a:rPr>
              <a:t>6</a:t>
            </a:r>
            <a:r>
              <a:rPr lang="en-US" sz="2400" dirty="0" smtClean="0">
                <a:solidFill>
                  <a:srgbClr val="FFFFFF"/>
                </a:solidFill>
              </a:rPr>
              <a:t>th </a:t>
            </a:r>
            <a:r>
              <a:rPr lang="en-US" sz="2400" dirty="0">
                <a:solidFill>
                  <a:srgbClr val="FFFFFF"/>
                </a:solidFill>
              </a:rPr>
              <a:t>International Conference on Coupled Thermo-Hydro</a:t>
            </a:r>
            <a:r>
              <a:rPr lang="en-US" sz="2400" dirty="0" smtClean="0">
                <a:solidFill>
                  <a:srgbClr val="FFFFFF"/>
                </a:solidFill>
              </a:rPr>
              <a:t>-Mechanical</a:t>
            </a:r>
            <a:r>
              <a:rPr lang="en-US" sz="2400" dirty="0">
                <a:solidFill>
                  <a:srgbClr val="FFFFFF"/>
                </a:solidFill>
              </a:rPr>
              <a:t>-Chemical (THMC) Processes in </a:t>
            </a:r>
            <a:r>
              <a:rPr lang="en-US" sz="2400" dirty="0" err="1">
                <a:solidFill>
                  <a:srgbClr val="FFFFFF"/>
                </a:solidFill>
              </a:rPr>
              <a:t>Geosystems</a:t>
            </a:r>
            <a:r>
              <a:rPr lang="en-US" sz="2400" dirty="0">
                <a:solidFill>
                  <a:srgbClr val="FFFFFF"/>
                </a:solidFill>
              </a:rPr>
              <a:t>: </a:t>
            </a:r>
            <a:r>
              <a:rPr lang="en-US" sz="2400" dirty="0" smtClean="0">
                <a:solidFill>
                  <a:srgbClr val="FFFFFF"/>
                </a:solidFill>
              </a:rPr>
              <a:t>Multiphysical </a:t>
            </a:r>
            <a:r>
              <a:rPr lang="en-US" sz="2400" dirty="0">
                <a:solidFill>
                  <a:srgbClr val="FFFFFF"/>
                </a:solidFill>
              </a:rPr>
              <a:t>instabilities across the scales</a:t>
            </a:r>
          </a:p>
        </p:txBody>
      </p:sp>
      <p:sp>
        <p:nvSpPr>
          <p:cNvPr id="18" name="TextBox 17"/>
          <p:cNvSpPr txBox="1"/>
          <p:nvPr/>
        </p:nvSpPr>
        <p:spPr>
          <a:xfrm rot="1497086">
            <a:off x="4819374" y="4965364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Thank you!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2922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Modelling concept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7162" y="3355975"/>
            <a:ext cx="8224838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spcBef>
                <a:spcPts val="800"/>
              </a:spcBef>
              <a:buChar char="•"/>
              <a:defRPr sz="28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4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US" altLang="en-US" sz="2000" dirty="0">
                <a:ea typeface="Arial" charset="0"/>
                <a:cs typeface="Arial" charset="0"/>
              </a:rPr>
              <a:t>Rice (2006) JGR, Vol. 111, B05311</a:t>
            </a:r>
            <a:endParaRPr lang="el-GR" altLang="en-US" sz="2000" dirty="0"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Char char="•"/>
            </a:pPr>
            <a:r>
              <a:rPr lang="en-US" altLang="en-US" sz="2000" dirty="0">
                <a:ea typeface="Arial" charset="0"/>
                <a:cs typeface="Arial" charset="0"/>
              </a:rPr>
              <a:t>Thermal pressurization</a:t>
            </a:r>
            <a:endParaRPr lang="el-GR" altLang="en-US" sz="2000" dirty="0"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Char char="•"/>
            </a:pPr>
            <a:r>
              <a:rPr lang="en-US" altLang="en-US" sz="2000" dirty="0">
                <a:ea typeface="Arial" charset="0"/>
                <a:cs typeface="Arial" charset="0"/>
              </a:rPr>
              <a:t>Flash heating of the contacts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Char char="•"/>
            </a:pPr>
            <a:r>
              <a:rPr lang="en-US" altLang="en-US" sz="2000" dirty="0">
                <a:ea typeface="Arial" charset="0"/>
                <a:cs typeface="Arial" charset="0"/>
              </a:rPr>
              <a:t>Microscopic melting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Char char="•"/>
            </a:pPr>
            <a:r>
              <a:rPr lang="en-US" altLang="en-US" sz="2000" dirty="0">
                <a:ea typeface="Arial" charset="0"/>
                <a:cs typeface="Arial" charset="0"/>
              </a:rPr>
              <a:t>Gel formation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endParaRPr lang="en-US" altLang="en-US" sz="2000" dirty="0"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US" altLang="en-US" sz="2000" dirty="0" err="1">
                <a:ea typeface="Arial" charset="0"/>
                <a:cs typeface="Arial" charset="0"/>
              </a:rPr>
              <a:t>Sulem</a:t>
            </a:r>
            <a:r>
              <a:rPr lang="en-US" altLang="en-US" sz="2000" dirty="0">
                <a:ea typeface="Arial" charset="0"/>
                <a:cs typeface="Arial" charset="0"/>
              </a:rPr>
              <a:t> &amp; </a:t>
            </a:r>
            <a:r>
              <a:rPr lang="en-US" altLang="en-US" sz="2000" dirty="0" err="1">
                <a:ea typeface="Arial" charset="0"/>
                <a:cs typeface="Arial" charset="0"/>
              </a:rPr>
              <a:t>Famin</a:t>
            </a:r>
            <a:r>
              <a:rPr lang="en-US" altLang="en-US" sz="2000" dirty="0">
                <a:ea typeface="Arial" charset="0"/>
                <a:cs typeface="Arial" charset="0"/>
              </a:rPr>
              <a:t> (2009) JGR, Vol. 114, </a:t>
            </a:r>
            <a:r>
              <a:rPr lang="el-GR" altLang="en-US" sz="2000" dirty="0">
                <a:ea typeface="Arial" charset="0"/>
                <a:cs typeface="Arial" charset="0"/>
              </a:rPr>
              <a:t>B03309</a:t>
            </a:r>
            <a:endParaRPr lang="en-US" altLang="en-US" sz="2000" dirty="0"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Char char="•"/>
            </a:pPr>
            <a:r>
              <a:rPr lang="en-US" altLang="en-US" sz="2000" dirty="0">
                <a:ea typeface="Arial" charset="0"/>
                <a:cs typeface="Arial" charset="0"/>
              </a:rPr>
              <a:t>Chemical decomposition of the solid skeleton</a:t>
            </a:r>
            <a:endParaRPr lang="el-GR" altLang="en-US" sz="2000" dirty="0"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8113" r="17824" b="11453"/>
          <a:stretch/>
        </p:blipFill>
        <p:spPr>
          <a:xfrm>
            <a:off x="4648200" y="76200"/>
            <a:ext cx="4419600" cy="2895599"/>
          </a:xfrm>
          <a:prstGeom prst="rect">
            <a:avLst/>
          </a:prstGeom>
        </p:spPr>
      </p:pic>
      <p:graphicFrame>
        <p:nvGraphicFramePr>
          <p:cNvPr id="8" name="Object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2390"/>
              </p:ext>
            </p:extLst>
          </p:nvPr>
        </p:nvGraphicFramePr>
        <p:xfrm>
          <a:off x="459581" y="1571661"/>
          <a:ext cx="2880000" cy="590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5" imgW="1053643" imgH="215806" progId="Equation.DSMT4">
                  <p:embed/>
                </p:oleObj>
              </mc:Choice>
              <mc:Fallback>
                <p:oleObj name="Equation" r:id="rId5" imgW="1053643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81" y="1571661"/>
                        <a:ext cx="2880000" cy="590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4824000" y="2975693"/>
            <a:ext cx="4320000" cy="2586907"/>
            <a:chOff x="4824000" y="2975693"/>
            <a:chExt cx="4320000" cy="2586907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000" y="2975693"/>
              <a:ext cx="4320000" cy="2131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6307902" y="5195888"/>
              <a:ext cx="165576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 err="1">
                  <a:solidFill>
                    <a:schemeClr val="tx1"/>
                  </a:solidFill>
                </a:rPr>
                <a:t>Gu</a:t>
              </a:r>
              <a:r>
                <a:rPr lang="en-US" altLang="en-US" dirty="0">
                  <a:solidFill>
                    <a:schemeClr val="tx1"/>
                  </a:solidFill>
                </a:rPr>
                <a:t> et al. 1984</a:t>
              </a:r>
              <a:endParaRPr lang="el-G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6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97808"/>
            <a:ext cx="8212320" cy="1128960"/>
          </a:xfrm>
        </p:spPr>
        <p:txBody>
          <a:bodyPr/>
          <a:lstStyle/>
          <a:p>
            <a:r>
              <a:rPr lang="en-AU" dirty="0" smtClean="0"/>
              <a:t>Chemical oscillator</a:t>
            </a:r>
            <a:endParaRPr lang="en-AU" dirty="0"/>
          </a:p>
        </p:txBody>
      </p:sp>
      <p:pic>
        <p:nvPicPr>
          <p:cNvPr id="5" name="Picture 4" descr="images-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1" y="1926697"/>
            <a:ext cx="3728804" cy="313524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4767953" y="5257890"/>
          <a:ext cx="3890019" cy="522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56" name="Equation" r:id="rId7" imgW="1701800" imgH="228600" progId="Equation.DSMT4">
                  <p:embed/>
                </p:oleObj>
              </mc:Choice>
              <mc:Fallback>
                <p:oleObj name="Equation" r:id="rId7" imgW="1701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67953" y="5257890"/>
                        <a:ext cx="3890019" cy="522540"/>
                      </a:xfrm>
                      <a:prstGeom prst="rect">
                        <a:avLst/>
                      </a:prstGeom>
                      <a:solidFill>
                        <a:schemeClr val="l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9303" y="1333969"/>
            <a:ext cx="7967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Shear Heating Feedback    </a:t>
            </a:r>
            <a:r>
              <a:rPr lang="en-AU" sz="2400" dirty="0" smtClean="0"/>
              <a:t> +      	   Chemical  Reactions</a:t>
            </a:r>
            <a:endParaRPr lang="en-AU" sz="2400" dirty="0"/>
          </a:p>
        </p:txBody>
      </p:sp>
      <p:pic>
        <p:nvPicPr>
          <p:cNvPr id="8" name="Japanese_Bamboo_Fountain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7953" y="1986284"/>
            <a:ext cx="4112086" cy="30840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46195" y="5148610"/>
                <a:ext cx="2402389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AU" sz="2400" b="0" i="1" smtClean="0">
                              <a:latin typeface="Cambria Math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AU" sz="2400" b="0" i="1" smtClean="0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AU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AU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2400" b="0" i="1" smtClean="0">
                              <a:latin typeface="Cambria Math" charset="0"/>
                            </a:rPr>
                            <m:t>𝑇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AU" sz="2400" b="0" i="1" smtClean="0">
                                  <a:latin typeface="Cambria Math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AU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sz="2400" b="0" i="1" smtClean="0">
                          <a:latin typeface="Cambria Math" charset="0"/>
                        </a:rPr>
                        <m:t>+</m:t>
                      </m:r>
                      <m:r>
                        <a:rPr lang="en-AU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𝐺𝑟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195" y="5148610"/>
                <a:ext cx="2402389" cy="74110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761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Shear heating as an energy source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00" y="838200"/>
            <a:ext cx="6892800" cy="50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8200" y="1524001"/>
            <a:ext cx="3370200" cy="4495799"/>
          </a:xfrm>
          <a:prstGeom prst="rect">
            <a:avLst/>
          </a:prstGeom>
          <a:solidFill>
            <a:schemeClr val="bg1">
              <a:lumMod val="65000"/>
              <a:alpha val="88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14399" y="1828800"/>
            <a:ext cx="3705225" cy="472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observations – Glarus Thrust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143000"/>
            <a:ext cx="7696200" cy="4380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73" y="1162050"/>
            <a:ext cx="8362654" cy="4347516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124200" y="5599992"/>
            <a:ext cx="2895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err="1" smtClean="0">
                <a:solidFill>
                  <a:schemeClr val="tx1"/>
                </a:solidFill>
              </a:rPr>
              <a:t>Poulet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en-US" altLang="en-US" sz="2000" dirty="0">
                <a:solidFill>
                  <a:schemeClr val="tx1"/>
                </a:solidFill>
              </a:rPr>
              <a:t>et al. </a:t>
            </a:r>
            <a:r>
              <a:rPr lang="en-US" altLang="en-US" sz="2000" dirty="0" smtClean="0">
                <a:solidFill>
                  <a:schemeClr val="tx1"/>
                </a:solidFill>
              </a:rPr>
              <a:t>2014, GRL</a:t>
            </a:r>
            <a:endParaRPr lang="el-GR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Chemical model and balance laws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99"/>
          <a:stretch/>
        </p:blipFill>
        <p:spPr>
          <a:xfrm>
            <a:off x="2255510" y="4412638"/>
            <a:ext cx="4632977" cy="7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3357"/>
          <a:stretch/>
        </p:blipFill>
        <p:spPr>
          <a:xfrm>
            <a:off x="2045828" y="5370329"/>
            <a:ext cx="5052343" cy="57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651" y="1020000"/>
            <a:ext cx="1987738" cy="504000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9802" y="689326"/>
            <a:ext cx="3118436" cy="3485622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23520" y="170855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dirty="0">
                <a:cs typeface="Arial" charset="0"/>
              </a:rPr>
              <a:t>Fluid-saturated </a:t>
            </a:r>
            <a:r>
              <a:rPr lang="en-US" dirty="0" smtClean="0">
                <a:cs typeface="Arial" charset="0"/>
              </a:rPr>
              <a:t>rock</a:t>
            </a:r>
            <a:endParaRPr lang="en-US" dirty="0"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cs typeface="Arial" charset="0"/>
              </a:rPr>
              <a:t>Mechanical (Shear) heating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Darcy law for the fluid flow, Fourier law for heat conduction and Arrhenius law for the mass production rate</a:t>
            </a:r>
            <a:endParaRPr lang="el-GR" dirty="0"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85" y="3462881"/>
            <a:ext cx="3903070" cy="648000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049290" y="6318494"/>
            <a:ext cx="30454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chemeClr val="tx1"/>
                </a:solidFill>
              </a:rPr>
              <a:t>Alevizos </a:t>
            </a:r>
            <a:r>
              <a:rPr lang="en-US" altLang="en-US" sz="2000" dirty="0">
                <a:solidFill>
                  <a:schemeClr val="tx1"/>
                </a:solidFill>
              </a:rPr>
              <a:t>et al. </a:t>
            </a:r>
            <a:r>
              <a:rPr lang="en-US" altLang="en-US" sz="2000" dirty="0" smtClean="0">
                <a:solidFill>
                  <a:schemeClr val="tx1"/>
                </a:solidFill>
              </a:rPr>
              <a:t>2014, JGR</a:t>
            </a:r>
            <a:endParaRPr lang="el-GR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5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51274" y="5029200"/>
            <a:ext cx="4389090" cy="948048"/>
            <a:chOff x="3085522" y="5292651"/>
            <a:chExt cx="4389090" cy="9480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0578" y="5320934"/>
              <a:ext cx="1924034" cy="72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t="4747" b="7470"/>
            <a:stretch/>
          </p:blipFill>
          <p:spPr>
            <a:xfrm>
              <a:off x="3085522" y="5292651"/>
              <a:ext cx="2265652" cy="948048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Macroscopic considerations – Rate and state friction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33400" y="3450134"/>
            <a:ext cx="822483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spcBef>
                <a:spcPts val="800"/>
              </a:spcBef>
              <a:buChar char="•"/>
              <a:defRPr sz="28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defRPr sz="24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defRPr sz="2000"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defRPr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defRPr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AU" altLang="en-US" sz="1600" dirty="0" smtClean="0">
                <a:ea typeface="Arial" charset="0"/>
                <a:cs typeface="Arial" charset="0"/>
              </a:rPr>
              <a:t>It can be shown (Rice, 2001) that such a rheology originates from a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AU" altLang="en-US" sz="1600" dirty="0" smtClean="0">
                <a:ea typeface="Arial" charset="0"/>
                <a:cs typeface="Arial" charset="0"/>
              </a:rPr>
              <a:t>creeping flow law of the type,</a:t>
            </a:r>
            <a:endParaRPr lang="en-US" altLang="en-US" sz="1600" dirty="0"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endParaRPr lang="en-US" altLang="en-US" sz="1600" dirty="0" smtClean="0"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endParaRPr lang="en-US" altLang="en-US" sz="1600" dirty="0" smtClean="0"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AU" altLang="en-US" sz="1600" dirty="0" smtClean="0">
                <a:ea typeface="Arial" charset="0"/>
                <a:cs typeface="Arial" charset="0"/>
              </a:rPr>
              <a:t>at </a:t>
            </a:r>
            <a:r>
              <a:rPr lang="en-AU" altLang="en-US" sz="1600" dirty="0">
                <a:ea typeface="Arial" charset="0"/>
                <a:cs typeface="Arial" charset="0"/>
              </a:rPr>
              <a:t>the isothermal </a:t>
            </a:r>
            <a:r>
              <a:rPr lang="en-AU" altLang="en-US" sz="1600" dirty="0" smtClean="0">
                <a:ea typeface="Arial" charset="0"/>
                <a:cs typeface="Arial" charset="0"/>
              </a:rPr>
              <a:t>limit. Similar, results can be obtained by adopting a </a:t>
            </a:r>
            <a:r>
              <a:rPr lang="en-AU" altLang="en-US" sz="1600" dirty="0" err="1" smtClean="0">
                <a:ea typeface="Arial" charset="0"/>
                <a:cs typeface="Arial" charset="0"/>
              </a:rPr>
              <a:t>viscoplastic</a:t>
            </a:r>
            <a:r>
              <a:rPr lang="en-AU" altLang="en-US" sz="1600" dirty="0">
                <a:ea typeface="Arial" charset="0"/>
                <a:cs typeface="Arial" charset="0"/>
              </a:rPr>
              <a:t> </a:t>
            </a:r>
            <a:endParaRPr lang="en-AU" altLang="en-US" sz="1600" dirty="0" smtClean="0">
              <a:ea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Times New Roman" charset="0"/>
              <a:buNone/>
            </a:pPr>
            <a:r>
              <a:rPr lang="en-AU" altLang="en-US" sz="1600" dirty="0" smtClean="0">
                <a:ea typeface="Arial" charset="0"/>
                <a:cs typeface="Arial" charset="0"/>
              </a:rPr>
              <a:t>(</a:t>
            </a:r>
            <a:r>
              <a:rPr lang="en-AU" altLang="en-US" sz="1600" dirty="0" err="1" smtClean="0">
                <a:ea typeface="Arial" charset="0"/>
                <a:cs typeface="Arial" charset="0"/>
              </a:rPr>
              <a:t>Perzyna</a:t>
            </a:r>
            <a:r>
              <a:rPr lang="en-AU" altLang="en-US" sz="1600" dirty="0" smtClean="0">
                <a:ea typeface="Arial" charset="0"/>
                <a:cs typeface="Arial" charset="0"/>
              </a:rPr>
              <a:t> type) of model corresponding to power law creep (</a:t>
            </a:r>
            <a:r>
              <a:rPr lang="en-AU" altLang="en-US" sz="1600" dirty="0" err="1" smtClean="0">
                <a:ea typeface="Arial" charset="0"/>
                <a:cs typeface="Arial" charset="0"/>
              </a:rPr>
              <a:t>Veveakis</a:t>
            </a:r>
            <a:r>
              <a:rPr lang="en-AU" altLang="en-US" sz="1600" dirty="0" smtClean="0">
                <a:ea typeface="Arial" charset="0"/>
                <a:cs typeface="Arial" charset="0"/>
              </a:rPr>
              <a:t> et al. 2010, 2014), </a:t>
            </a:r>
            <a:endParaRPr lang="el-GR" altLang="en-US" sz="1600" dirty="0">
              <a:ea typeface="Arial" charset="0"/>
              <a:cs typeface="Arial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98" y="774514"/>
            <a:ext cx="4320000" cy="213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943600" y="2994709"/>
            <a:ext cx="1655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chemeClr val="tx1"/>
                </a:solidFill>
              </a:rPr>
              <a:t>Gu</a:t>
            </a:r>
            <a:r>
              <a:rPr lang="en-US" altLang="en-US" dirty="0">
                <a:solidFill>
                  <a:schemeClr val="tx1"/>
                </a:solidFill>
              </a:rPr>
              <a:t> et al. 1984</a:t>
            </a:r>
            <a:endParaRPr lang="el-GR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571473"/>
              </p:ext>
            </p:extLst>
          </p:nvPr>
        </p:nvGraphicFramePr>
        <p:xfrm>
          <a:off x="533400" y="1416898"/>
          <a:ext cx="3458455" cy="9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0" name="Equation" r:id="rId7" imgW="1854000" imgH="482400" progId="Equation.DSMT4">
                  <p:embed/>
                </p:oleObj>
              </mc:Choice>
              <mc:Fallback>
                <p:oleObj name="Equation" r:id="rId7" imgW="18540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16898"/>
                        <a:ext cx="3458455" cy="9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640" y="3843600"/>
            <a:ext cx="199872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8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Viscoplastic</a:t>
            </a:r>
            <a:r>
              <a:rPr lang="en-US" dirty="0" smtClean="0"/>
              <a:t> constitutive model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2400" y="3789040"/>
            <a:ext cx="5688632" cy="2327884"/>
            <a:chOff x="179512" y="3789040"/>
            <a:chExt cx="5688632" cy="2327884"/>
          </a:xfrm>
        </p:grpSpPr>
        <p:sp>
          <p:nvSpPr>
            <p:cNvPr id="15" name="TextBox 14"/>
            <p:cNvSpPr txBox="1"/>
            <p:nvPr/>
          </p:nvSpPr>
          <p:spPr>
            <a:xfrm>
              <a:off x="5029944" y="5517232"/>
              <a:ext cx="838200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342900" marR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2400" b="1" dirty="0">
                  <a:latin typeface="Times New Roman"/>
                  <a:cs typeface="Times New Roman"/>
                </a:rPr>
                <a:t>p</a:t>
              </a:r>
              <a:r>
                <a:rPr lang="en-AU" sz="2400" b="1" dirty="0" smtClean="0">
                  <a:latin typeface="Times New Roman"/>
                  <a:cs typeface="Times New Roman"/>
                </a:rPr>
                <a:t>’</a:t>
              </a:r>
              <a:endPara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170112" y="3867908"/>
              <a:ext cx="0" cy="2249016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79512" y="5964524"/>
              <a:ext cx="4876800" cy="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55576" y="3789040"/>
              <a:ext cx="838200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342900" marR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US" sz="2400" b="1" noProof="0" dirty="0">
                  <a:latin typeface="Times New Roman"/>
                  <a:cs typeface="Times New Roman"/>
                </a:rPr>
                <a:t>q</a:t>
              </a:r>
              <a:endPara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cs typeface="Times New Roman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860778" y="4600210"/>
              <a:ext cx="3033888" cy="1354678"/>
            </a:xfrm>
            <a:custGeom>
              <a:avLst/>
              <a:gdLst>
                <a:gd name="connsiteX0" fmla="*/ 0 w 3443111"/>
                <a:gd name="connsiteY0" fmla="*/ 1270000 h 1284111"/>
                <a:gd name="connsiteX1" fmla="*/ 366889 w 3443111"/>
                <a:gd name="connsiteY1" fmla="*/ 606778 h 1284111"/>
                <a:gd name="connsiteX2" fmla="*/ 1016000 w 3443111"/>
                <a:gd name="connsiteY2" fmla="*/ 155222 h 1284111"/>
                <a:gd name="connsiteX3" fmla="*/ 1721556 w 3443111"/>
                <a:gd name="connsiteY3" fmla="*/ 0 h 1284111"/>
                <a:gd name="connsiteX4" fmla="*/ 2681111 w 3443111"/>
                <a:gd name="connsiteY4" fmla="*/ 155222 h 1284111"/>
                <a:gd name="connsiteX5" fmla="*/ 3287889 w 3443111"/>
                <a:gd name="connsiteY5" fmla="*/ 649111 h 1284111"/>
                <a:gd name="connsiteX6" fmla="*/ 3443111 w 3443111"/>
                <a:gd name="connsiteY6" fmla="*/ 1284111 h 1284111"/>
                <a:gd name="connsiteX0" fmla="*/ 0 w 3443111"/>
                <a:gd name="connsiteY0" fmla="*/ 1270000 h 1284111"/>
                <a:gd name="connsiteX1" fmla="*/ 366889 w 3443111"/>
                <a:gd name="connsiteY1" fmla="*/ 606778 h 1284111"/>
                <a:gd name="connsiteX2" fmla="*/ 1016000 w 3443111"/>
                <a:gd name="connsiteY2" fmla="*/ 155222 h 1284111"/>
                <a:gd name="connsiteX3" fmla="*/ 1735667 w 3443111"/>
                <a:gd name="connsiteY3" fmla="*/ 0 h 1284111"/>
                <a:gd name="connsiteX4" fmla="*/ 2681111 w 3443111"/>
                <a:gd name="connsiteY4" fmla="*/ 155222 h 1284111"/>
                <a:gd name="connsiteX5" fmla="*/ 3287889 w 3443111"/>
                <a:gd name="connsiteY5" fmla="*/ 649111 h 1284111"/>
                <a:gd name="connsiteX6" fmla="*/ 3443111 w 3443111"/>
                <a:gd name="connsiteY6" fmla="*/ 1284111 h 1284111"/>
                <a:gd name="connsiteX0" fmla="*/ 0 w 3443111"/>
                <a:gd name="connsiteY0" fmla="*/ 1293249 h 1307360"/>
                <a:gd name="connsiteX1" fmla="*/ 366889 w 3443111"/>
                <a:gd name="connsiteY1" fmla="*/ 630027 h 1307360"/>
                <a:gd name="connsiteX2" fmla="*/ 1735667 w 3443111"/>
                <a:gd name="connsiteY2" fmla="*/ 23249 h 1307360"/>
                <a:gd name="connsiteX3" fmla="*/ 2681111 w 3443111"/>
                <a:gd name="connsiteY3" fmla="*/ 178471 h 1307360"/>
                <a:gd name="connsiteX4" fmla="*/ 3287889 w 3443111"/>
                <a:gd name="connsiteY4" fmla="*/ 672360 h 1307360"/>
                <a:gd name="connsiteX5" fmla="*/ 3443111 w 3443111"/>
                <a:gd name="connsiteY5" fmla="*/ 1307360 h 1307360"/>
                <a:gd name="connsiteX0" fmla="*/ 0 w 3443111"/>
                <a:gd name="connsiteY0" fmla="*/ 1270092 h 1284203"/>
                <a:gd name="connsiteX1" fmla="*/ 366889 w 3443111"/>
                <a:gd name="connsiteY1" fmla="*/ 606870 h 1284203"/>
                <a:gd name="connsiteX2" fmla="*/ 1735667 w 3443111"/>
                <a:gd name="connsiteY2" fmla="*/ 92 h 1284203"/>
                <a:gd name="connsiteX3" fmla="*/ 3287889 w 3443111"/>
                <a:gd name="connsiteY3" fmla="*/ 649203 h 1284203"/>
                <a:gd name="connsiteX4" fmla="*/ 3443111 w 3443111"/>
                <a:gd name="connsiteY4" fmla="*/ 1284203 h 1284203"/>
                <a:gd name="connsiteX0" fmla="*/ 0 w 3443111"/>
                <a:gd name="connsiteY0" fmla="*/ 1286163 h 1300274"/>
                <a:gd name="connsiteX1" fmla="*/ 366889 w 3443111"/>
                <a:gd name="connsiteY1" fmla="*/ 622941 h 1300274"/>
                <a:gd name="connsiteX2" fmla="*/ 1735667 w 3443111"/>
                <a:gd name="connsiteY2" fmla="*/ 16163 h 1300274"/>
                <a:gd name="connsiteX3" fmla="*/ 3443111 w 3443111"/>
                <a:gd name="connsiteY3" fmla="*/ 1300274 h 1300274"/>
                <a:gd name="connsiteX0" fmla="*/ 0 w 3443111"/>
                <a:gd name="connsiteY0" fmla="*/ 1270005 h 1284116"/>
                <a:gd name="connsiteX1" fmla="*/ 1735667 w 3443111"/>
                <a:gd name="connsiteY1" fmla="*/ 5 h 1284116"/>
                <a:gd name="connsiteX2" fmla="*/ 3443111 w 3443111"/>
                <a:gd name="connsiteY2" fmla="*/ 1284116 h 1284116"/>
                <a:gd name="connsiteX0" fmla="*/ 0 w 3443111"/>
                <a:gd name="connsiteY0" fmla="*/ 1270011 h 1284122"/>
                <a:gd name="connsiteX1" fmla="*/ 1735667 w 3443111"/>
                <a:gd name="connsiteY1" fmla="*/ 11 h 1284122"/>
                <a:gd name="connsiteX2" fmla="*/ 3443111 w 3443111"/>
                <a:gd name="connsiteY2" fmla="*/ 1284122 h 1284122"/>
                <a:gd name="connsiteX0" fmla="*/ 0 w 3443111"/>
                <a:gd name="connsiteY0" fmla="*/ 1270011 h 1284122"/>
                <a:gd name="connsiteX1" fmla="*/ 1735667 w 3443111"/>
                <a:gd name="connsiteY1" fmla="*/ 11 h 1284122"/>
                <a:gd name="connsiteX2" fmla="*/ 3443111 w 3443111"/>
                <a:gd name="connsiteY2" fmla="*/ 1284122 h 1284122"/>
                <a:gd name="connsiteX0" fmla="*/ 0 w 3443111"/>
                <a:gd name="connsiteY0" fmla="*/ 1270000 h 1284111"/>
                <a:gd name="connsiteX1" fmla="*/ 1735667 w 3443111"/>
                <a:gd name="connsiteY1" fmla="*/ 0 h 1284111"/>
                <a:gd name="connsiteX2" fmla="*/ 3443111 w 3443111"/>
                <a:gd name="connsiteY2" fmla="*/ 1284111 h 1284111"/>
                <a:gd name="connsiteX0" fmla="*/ 0 w 3753555"/>
                <a:gd name="connsiteY0" fmla="*/ 1270011 h 1284122"/>
                <a:gd name="connsiteX1" fmla="*/ 2046111 w 3753555"/>
                <a:gd name="connsiteY1" fmla="*/ 11 h 1284122"/>
                <a:gd name="connsiteX2" fmla="*/ 3753555 w 3753555"/>
                <a:gd name="connsiteY2" fmla="*/ 1284122 h 1284122"/>
                <a:gd name="connsiteX0" fmla="*/ 0 w 3753555"/>
                <a:gd name="connsiteY0" fmla="*/ 1270012 h 1284123"/>
                <a:gd name="connsiteX1" fmla="*/ 2046111 w 3753555"/>
                <a:gd name="connsiteY1" fmla="*/ 12 h 1284123"/>
                <a:gd name="connsiteX2" fmla="*/ 3753555 w 3753555"/>
                <a:gd name="connsiteY2" fmla="*/ 1284123 h 1284123"/>
                <a:gd name="connsiteX0" fmla="*/ 0 w 3753555"/>
                <a:gd name="connsiteY0" fmla="*/ 1411119 h 1425230"/>
                <a:gd name="connsiteX1" fmla="*/ 2003778 w 3753555"/>
                <a:gd name="connsiteY1" fmla="*/ 8 h 1425230"/>
                <a:gd name="connsiteX2" fmla="*/ 3753555 w 3753555"/>
                <a:gd name="connsiteY2" fmla="*/ 1425230 h 1425230"/>
                <a:gd name="connsiteX0" fmla="*/ 0 w 3033888"/>
                <a:gd name="connsiteY0" fmla="*/ 1411119 h 1425230"/>
                <a:gd name="connsiteX1" fmla="*/ 2003778 w 3033888"/>
                <a:gd name="connsiteY1" fmla="*/ 8 h 1425230"/>
                <a:gd name="connsiteX2" fmla="*/ 3033888 w 3033888"/>
                <a:gd name="connsiteY2" fmla="*/ 1425230 h 1425230"/>
                <a:gd name="connsiteX0" fmla="*/ 0 w 3033888"/>
                <a:gd name="connsiteY0" fmla="*/ 1340567 h 1354678"/>
                <a:gd name="connsiteX1" fmla="*/ 2046112 w 3033888"/>
                <a:gd name="connsiteY1" fmla="*/ 11 h 1354678"/>
                <a:gd name="connsiteX2" fmla="*/ 3033888 w 3033888"/>
                <a:gd name="connsiteY2" fmla="*/ 1354678 h 135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3888" h="1354678">
                  <a:moveTo>
                    <a:pt x="0" y="1340567"/>
                  </a:moveTo>
                  <a:cubicBezTo>
                    <a:pt x="742597" y="398650"/>
                    <a:pt x="1540464" y="-2341"/>
                    <a:pt x="2046112" y="11"/>
                  </a:cubicBezTo>
                  <a:cubicBezTo>
                    <a:pt x="2551760" y="2363"/>
                    <a:pt x="3030949" y="395710"/>
                    <a:pt x="3033888" y="1354678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332300" y="3356992"/>
            <a:ext cx="1413391" cy="1642015"/>
            <a:chOff x="3332300" y="3356992"/>
            <a:chExt cx="1413391" cy="1642015"/>
          </a:xfrm>
        </p:grpSpPr>
        <p:sp>
          <p:nvSpPr>
            <p:cNvPr id="21" name="TextBox 20"/>
            <p:cNvSpPr txBox="1"/>
            <p:nvPr/>
          </p:nvSpPr>
          <p:spPr>
            <a:xfrm>
              <a:off x="3332300" y="4537342"/>
              <a:ext cx="360040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342900" marR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AU" sz="2400" dirty="0" smtClean="0">
                  <a:cs typeface="Times New Roman"/>
                </a:rPr>
                <a:t>x</a:t>
              </a:r>
              <a:endPara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85651" y="3356992"/>
              <a:ext cx="360040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342900" marR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AU" sz="2400" dirty="0" smtClean="0">
                  <a:cs typeface="Times New Roman"/>
                </a:rPr>
                <a:t>x</a:t>
              </a:r>
              <a:endPara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491881" y="3677027"/>
              <a:ext cx="1008112" cy="112012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114912" y="3501009"/>
            <a:ext cx="1889136" cy="1634697"/>
            <a:chOff x="3114912" y="3501009"/>
            <a:chExt cx="1889136" cy="1634697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3491880" y="3645024"/>
              <a:ext cx="93610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3491880" y="3645024"/>
              <a:ext cx="0" cy="115212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16200000">
              <a:off x="2761057" y="3854864"/>
              <a:ext cx="1080120" cy="37240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342900" marR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AU" sz="1600" dirty="0" err="1" smtClean="0">
                  <a:cs typeface="Times New Roman"/>
                </a:rPr>
                <a:t>deviatoric</a:t>
              </a:r>
              <a:endPara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07904" y="4797152"/>
              <a:ext cx="1296144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342900" marR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lang="en-AU" sz="1600" dirty="0" smtClean="0">
                  <a:cs typeface="Times New Roman"/>
                </a:rPr>
                <a:t>volumetric</a:t>
              </a:r>
              <a:endPara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3491880" y="4797152"/>
              <a:ext cx="108012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543778" y="3645024"/>
              <a:ext cx="0" cy="115212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203848" y="4545123"/>
            <a:ext cx="576064" cy="504057"/>
            <a:chOff x="3203848" y="4545123"/>
            <a:chExt cx="576064" cy="504057"/>
          </a:xfrm>
        </p:grpSpPr>
        <p:cxnSp>
          <p:nvCxnSpPr>
            <p:cNvPr id="32" name="Straight Connector 31"/>
            <p:cNvCxnSpPr/>
            <p:nvPr/>
          </p:nvCxnSpPr>
          <p:spPr>
            <a:xfrm flipH="1" flipV="1">
              <a:off x="3203848" y="4545123"/>
              <a:ext cx="576064" cy="5040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 rot="2374349">
              <a:off x="3554670" y="4687283"/>
              <a:ext cx="216024" cy="2160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918011"/>
              </p:ext>
            </p:extLst>
          </p:nvPr>
        </p:nvGraphicFramePr>
        <p:xfrm>
          <a:off x="4908550" y="914400"/>
          <a:ext cx="3865563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0" name="Equation" r:id="rId3" imgW="2946400" imgH="863600" progId="Equation.DSMT4">
                  <p:embed/>
                </p:oleObj>
              </mc:Choice>
              <mc:Fallback>
                <p:oleObj name="Equation" r:id="rId3" imgW="2946400" imgH="86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8550" y="914400"/>
                        <a:ext cx="3865563" cy="113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237948"/>
              </p:ext>
            </p:extLst>
          </p:nvPr>
        </p:nvGraphicFramePr>
        <p:xfrm>
          <a:off x="4926013" y="2133600"/>
          <a:ext cx="3983037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1" name="Equation" r:id="rId5" imgW="3035300" imgH="863600" progId="Equation.DSMT4">
                  <p:embed/>
                </p:oleObj>
              </mc:Choice>
              <mc:Fallback>
                <p:oleObj name="Equation" r:id="rId5" imgW="3035300" imgH="86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6013" y="2133600"/>
                        <a:ext cx="3983037" cy="1131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795453"/>
              </p:ext>
            </p:extLst>
          </p:nvPr>
        </p:nvGraphicFramePr>
        <p:xfrm>
          <a:off x="1436688" y="914400"/>
          <a:ext cx="2614612" cy="221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2" name="Equation" r:id="rId7" imgW="1333500" imgH="1130300" progId="Equation.DSMT4">
                  <p:embed/>
                </p:oleObj>
              </mc:Choice>
              <mc:Fallback>
                <p:oleObj name="Equation" r:id="rId7" imgW="1333500" imgH="1130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36688" y="914400"/>
                        <a:ext cx="2614612" cy="221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152400" y="6364160"/>
            <a:ext cx="6781800" cy="348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 err="1" smtClean="0">
                <a:solidFill>
                  <a:schemeClr val="tx1"/>
                </a:solidFill>
              </a:rPr>
              <a:t>Poulet</a:t>
            </a:r>
            <a:r>
              <a:rPr lang="en-US" altLang="en-US" sz="1600" dirty="0" smtClean="0">
                <a:solidFill>
                  <a:schemeClr val="tx1"/>
                </a:solidFill>
              </a:rPr>
              <a:t> &amp; </a:t>
            </a:r>
            <a:r>
              <a:rPr lang="en-US" altLang="en-US" sz="1600" dirty="0" err="1" smtClean="0">
                <a:solidFill>
                  <a:schemeClr val="tx1"/>
                </a:solidFill>
              </a:rPr>
              <a:t>Veveakis</a:t>
            </a:r>
            <a:r>
              <a:rPr lang="en-US" altLang="en-US" sz="1600" dirty="0" smtClean="0">
                <a:solidFill>
                  <a:schemeClr val="tx1"/>
                </a:solidFill>
              </a:rPr>
              <a:t> 2016, Comp. and </a:t>
            </a:r>
            <a:r>
              <a:rPr lang="en-US" altLang="en-US" sz="1600" dirty="0" err="1" smtClean="0">
                <a:solidFill>
                  <a:schemeClr val="tx1"/>
                </a:solidFill>
              </a:rPr>
              <a:t>Geot</a:t>
            </a:r>
            <a:r>
              <a:rPr lang="en-US" altLang="en-US" sz="1600" dirty="0" smtClean="0">
                <a:solidFill>
                  <a:schemeClr val="tx1"/>
                </a:solidFill>
              </a:rPr>
              <a:t>. and </a:t>
            </a:r>
            <a:r>
              <a:rPr lang="en-US" altLang="en-US" sz="1600" dirty="0" err="1" smtClean="0">
                <a:solidFill>
                  <a:schemeClr val="tx1"/>
                </a:solidFill>
              </a:rPr>
              <a:t>Poulet</a:t>
            </a:r>
            <a:r>
              <a:rPr lang="en-US" altLang="en-US" sz="1600" dirty="0" smtClean="0">
                <a:solidFill>
                  <a:schemeClr val="tx1"/>
                </a:solidFill>
              </a:rPr>
              <a:t> et al. 2016, RMRE </a:t>
            </a:r>
            <a:endParaRPr lang="el-GR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7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 field, constant stress </a:t>
            </a:r>
            <a:r>
              <a:rPr lang="en-US" dirty="0"/>
              <a:t>b</a:t>
            </a:r>
            <a:r>
              <a:rPr lang="en-US" dirty="0" smtClean="0"/>
              <a:t>oundary conditions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332000" y="990600"/>
            <a:ext cx="6480000" cy="4937222"/>
            <a:chOff x="1332000" y="1006378"/>
            <a:chExt cx="6480000" cy="49372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2000" y="3617169"/>
              <a:ext cx="6480000" cy="23264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2000" y="1006378"/>
              <a:ext cx="6480000" cy="2290213"/>
            </a:xfrm>
            <a:prstGeom prst="rect">
              <a:avLst/>
            </a:prstGeom>
          </p:spPr>
        </p:pic>
      </p:grp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400300" y="6324600"/>
            <a:ext cx="434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chemeClr val="tx1"/>
                </a:solidFill>
              </a:rPr>
              <a:t>Alevizos </a:t>
            </a:r>
            <a:r>
              <a:rPr lang="en-US" altLang="en-US" sz="2000" dirty="0">
                <a:solidFill>
                  <a:schemeClr val="tx1"/>
                </a:solidFill>
              </a:rPr>
              <a:t>et al. </a:t>
            </a:r>
            <a:r>
              <a:rPr lang="en-US" altLang="en-US" sz="2000" dirty="0" smtClean="0">
                <a:solidFill>
                  <a:schemeClr val="tx1"/>
                </a:solidFill>
              </a:rPr>
              <a:t>2016, PEPI (in press)</a:t>
            </a:r>
            <a:endParaRPr lang="el-GR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7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SW ENG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SW Branding 2011">
      <a:majorFont>
        <a:latin typeface="Somme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10325</TotalTime>
  <Words>808</Words>
  <Application>Microsoft Macintosh PowerPoint</Application>
  <PresentationFormat>On-screen Show (4:3)</PresentationFormat>
  <Paragraphs>110</Paragraphs>
  <Slides>19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Cambria Math</vt:lpstr>
      <vt:lpstr>Sommet</vt:lpstr>
      <vt:lpstr>Sommet bold</vt:lpstr>
      <vt:lpstr>Times New Roman</vt:lpstr>
      <vt:lpstr>Arial</vt:lpstr>
      <vt:lpstr>UNSW ENG 2015</vt:lpstr>
      <vt:lpstr>Equation</vt:lpstr>
      <vt:lpstr>PowerPoint Presentation</vt:lpstr>
      <vt:lpstr>Modelling concept</vt:lpstr>
      <vt:lpstr>Chemical oscillator</vt:lpstr>
      <vt:lpstr>Shear heating as an energy source</vt:lpstr>
      <vt:lpstr>Spatial observations – Glarus Thrust</vt:lpstr>
      <vt:lpstr>Chemical model and balance laws</vt:lpstr>
      <vt:lpstr>Macroscopic considerations – Rate and state friction</vt:lpstr>
      <vt:lpstr>Viscoplastic constitutive model</vt:lpstr>
      <vt:lpstr>Far field, constant stress boundary conditions</vt:lpstr>
      <vt:lpstr>Normalized system of equations at the critical state limit</vt:lpstr>
      <vt:lpstr>System’s stability regimes w.r.t Gr</vt:lpstr>
      <vt:lpstr>Numerical continuation results </vt:lpstr>
      <vt:lpstr>Numerical continuation results – Non-linear dynamics</vt:lpstr>
      <vt:lpstr>Numerical continuation results – Non-linear dynamics</vt:lpstr>
      <vt:lpstr>Application to subduction zones</vt:lpstr>
      <vt:lpstr>Application to ETS sequences – Gisborne (New Zealand)</vt:lpstr>
      <vt:lpstr>Seismic observations</vt:lpstr>
      <vt:lpstr>References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</dc:creator>
  <cp:lastModifiedBy>Microsoft Office User</cp:lastModifiedBy>
  <cp:revision>686</cp:revision>
  <cp:lastPrinted>2016-05-16T09:55:46Z</cp:lastPrinted>
  <dcterms:created xsi:type="dcterms:W3CDTF">2006-08-16T00:00:00Z</dcterms:created>
  <dcterms:modified xsi:type="dcterms:W3CDTF">2016-10-11T23:09:40Z</dcterms:modified>
</cp:coreProperties>
</file>